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2" r:id="rId5"/>
    <p:sldId id="288" r:id="rId6"/>
    <p:sldId id="279" r:id="rId7"/>
    <p:sldId id="290" r:id="rId8"/>
    <p:sldId id="285" r:id="rId9"/>
    <p:sldId id="284" r:id="rId10"/>
    <p:sldId id="275" r:id="rId11"/>
    <p:sldId id="280" r:id="rId12"/>
    <p:sldId id="281" r:id="rId13"/>
    <p:sldId id="287" r:id="rId14"/>
    <p:sldId id="289" r:id="rId15"/>
    <p:sldId id="286" r:id="rId16"/>
    <p:sldId id="278" r:id="rId17"/>
    <p:sldId id="273" r:id="rId18"/>
    <p:sldId id="271" r:id="rId19"/>
    <p:sldId id="260" r:id="rId20"/>
    <p:sldId id="262" r:id="rId21"/>
    <p:sldId id="266" r:id="rId22"/>
    <p:sldId id="265" r:id="rId23"/>
    <p:sldId id="276" r:id="rId24"/>
    <p:sldId id="261" r:id="rId25"/>
    <p:sldId id="263" r:id="rId26"/>
    <p:sldId id="274" r:id="rId27"/>
    <p:sldId id="277" r:id="rId28"/>
    <p:sldId id="272" r:id="rId2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8B6B"/>
    <a:srgbClr val="FF9933"/>
    <a:srgbClr val="FB2E05"/>
    <a:srgbClr val="D8E3F4"/>
    <a:srgbClr val="FA7406"/>
    <a:srgbClr val="D1DDEB"/>
    <a:srgbClr val="C5D3DE"/>
    <a:srgbClr val="939AB4"/>
    <a:srgbClr val="B8BCD5"/>
    <a:srgbClr val="A8B0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872" y="7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329C5-BC9A-1B46-8A92-F1CDB57B5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6B096F-1467-0635-07BF-78EDB1341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18A60-8FB0-C951-88E7-5E66208D9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FBAD9-CD5D-93FD-58C2-C85C8FC5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A223D-C7EB-AAA6-329D-F5F84D10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28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9575-A2AD-7C64-3F25-5CFA5C8C9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C6FBE-D044-E053-A897-512299EC4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14B13-6E89-3EB0-D398-BEA2E4721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4B4C7-3CFF-47FB-A653-B3FB3ED23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9CBF3-AAAF-30B3-9F99-26BE35071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402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7EF31-2A45-6555-BD30-639C563D5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381C8-3F20-83C1-B1B2-E2074958C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651C4-265E-1E01-D68E-8C33FB3AC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00807-C43F-6ECB-DABC-F0D6D267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8FA82-8350-4CD0-00D1-B6B18A292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8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08FB8-F60E-999D-42CA-8A83FCE5A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F55E8-FE7B-32F0-6EFF-1539FFA5F6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2BA62-0C54-0EB5-A725-C0A18E5BD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00026-75AA-1948-4EAD-B235946FC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98BEA9-C328-8F02-7D47-7C221DC2D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5E0D4-7633-4EA4-5F79-120F5068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34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4F39B-5DE6-16ED-2B1A-E3E854EF8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836D9-F89B-B011-DCB1-597D2D2A0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B9EB5-9283-018E-5A8F-EC74E4FD6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A2B174-405D-BB10-E965-B608EE2DD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7144DD-C443-582D-8F14-E4B436D514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729E66-4DA7-4607-CF1B-D7F39E63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968C83-BA62-B7D8-2F68-D8797B1CB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F4D8C-55A7-4202-0FC5-4FE0EAD7C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071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D624F-A3EB-E3B3-026A-E62C7082B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314832-4C57-7C9B-BC1F-34BA4EE09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95A2DE-700A-BC7C-9116-87CEC37CE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E42D3-7598-5300-6999-6C0449DDB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356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83DFF0-846A-B79C-2F63-5B15B0408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5480B9-89B4-C6D8-3CFB-68CFE84AB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45195-5204-1C35-3AD6-2F386DCF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18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E05D0-1DA3-6EA5-4B5A-D1E55F77B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C7FD8-6475-2F8C-1C59-E8A473434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E08CF-5F77-E53D-5060-B09D2A7F7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3DB34-003A-8780-7A39-F8E4FA432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CDBC7-41AD-B91E-7EC8-6157A8158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9B1B5-42A1-0ACD-20B2-40C92FACB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10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70ACB-3D54-9C2F-EDF5-D7E2B71FC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65909E-F1BB-D3B7-A678-48A5751B68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60C5C-D3E7-4914-3A03-2EBBF3EF1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E3082-F043-2C96-6ED2-EEBE35CC4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E97FF-C9BE-380D-C272-A0CE57897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E07B0-7C98-56FD-08F2-DBBAAD647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47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E55F0-53F7-59F0-D81D-C6A75DEBE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E61E92-AA08-3E23-7130-78B8997EB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02FDB-0F42-F390-610B-ABF3179C0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6C17E-28DC-4D09-43A6-35829F5D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C2A20-9020-A87A-3C1D-369842FF3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159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FF7FFF-1E77-33F7-B522-9BB9477000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9BADA3-C235-AAA2-C1C4-3BE3965EAC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CF59A-5CCB-C8C1-3C08-90CBF4047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BF0F0-C5BB-F49C-05CC-A37B37C2D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7F34F-6F17-B725-858C-414A13D1F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500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4AA46-BF3C-CAF0-CE9E-285BA68A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C1DF27-7B5D-A855-FD14-B3FF98739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31F92-44BF-7B7A-BA69-A21DCC8C1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E91D3-FFDC-4553-8A28-B04B1AC9742D}" type="datetimeFigureOut">
              <a:rPr lang="en-GB" smtClean="0"/>
              <a:t>04/02/2024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F8B83-12D1-6915-8C02-18B527BF6E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F455C-62A0-355D-A5CC-835401DFD7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841CB-B3E2-4659-9AA5-4B6D64D35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01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9b0J29OzAU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GFtpOZxThc&amp;t=116s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>
            <a:extLst>
              <a:ext uri="{FF2B5EF4-FFF2-40B4-BE49-F238E27FC236}">
                <a16:creationId xmlns:a16="http://schemas.microsoft.com/office/drawing/2014/main" id="{A6D29D4E-8C77-C0F2-4474-A045F042CDC9}"/>
              </a:ext>
            </a:extLst>
          </p:cNvPr>
          <p:cNvSpPr txBox="1"/>
          <p:nvPr/>
        </p:nvSpPr>
        <p:spPr>
          <a:xfrm>
            <a:off x="250281" y="5022212"/>
            <a:ext cx="40224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dirty="0"/>
              <a:t>High speed Japanese train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C90615B-8EFE-EDFB-65E0-602F1C1E9E2D}"/>
              </a:ext>
            </a:extLst>
          </p:cNvPr>
          <p:cNvSpPr txBox="1"/>
          <p:nvPr/>
        </p:nvSpPr>
        <p:spPr>
          <a:xfrm>
            <a:off x="4679757" y="5022211"/>
            <a:ext cx="37482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MRI scanner</a:t>
            </a:r>
            <a:endParaRPr lang="en-GB" sz="32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9A46109-9A82-223B-925F-C61A7753DB0E}"/>
              </a:ext>
            </a:extLst>
          </p:cNvPr>
          <p:cNvSpPr txBox="1"/>
          <p:nvPr/>
        </p:nvSpPr>
        <p:spPr>
          <a:xfrm>
            <a:off x="8911893" y="5022212"/>
            <a:ext cx="30076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dirty="0"/>
              <a:t>Scrap yard crane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5D2D16-A8AA-D59E-A21D-A1653411A4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281" y="2523363"/>
            <a:ext cx="4022471" cy="24988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4B054A-F0CC-2CA0-BF09-D50FBBDC3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758" y="2523363"/>
            <a:ext cx="3748274" cy="249884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9CD2062-40E7-67AD-2456-DC4587D3BD41}"/>
              </a:ext>
            </a:extLst>
          </p:cNvPr>
          <p:cNvSpPr/>
          <p:nvPr/>
        </p:nvSpPr>
        <p:spPr>
          <a:xfrm>
            <a:off x="0" y="-17933"/>
            <a:ext cx="12192000" cy="12052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>
                <a:solidFill>
                  <a:schemeClr val="tx1"/>
                </a:solidFill>
                <a:cs typeface="Arial" panose="020B0604020202020204" pitchFamily="34" charset="0"/>
              </a:rPr>
              <a:t>Getting started:</a:t>
            </a:r>
          </a:p>
          <a:p>
            <a:r>
              <a:rPr lang="en-GB" sz="3600" dirty="0">
                <a:solidFill>
                  <a:schemeClr val="tx1"/>
                </a:solidFill>
                <a:cs typeface="Arial" panose="020B0604020202020204" pitchFamily="34" charset="0"/>
              </a:rPr>
              <a:t>What do these things have in common?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34A165-98F1-3E18-494F-5A12D5D3D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1893" y="2523363"/>
            <a:ext cx="3007613" cy="250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3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E4AB8-72AC-52FC-A826-0EBDC6355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ED2DFE6-8F12-D785-C592-0C766A1BD2D9}"/>
              </a:ext>
            </a:extLst>
          </p:cNvPr>
          <p:cNvSpPr/>
          <p:nvPr/>
        </p:nvSpPr>
        <p:spPr>
          <a:xfrm>
            <a:off x="0" y="0"/>
            <a:ext cx="12192000" cy="12052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>
                <a:solidFill>
                  <a:schemeClr val="tx1"/>
                </a:solidFill>
                <a:cs typeface="Arial" panose="020B0604020202020204" pitchFamily="34" charset="0"/>
              </a:rPr>
              <a:t>Learning Objective</a:t>
            </a:r>
          </a:p>
          <a:p>
            <a:r>
              <a:rPr lang="en-GB" sz="3600" dirty="0">
                <a:solidFill>
                  <a:schemeClr val="tx1"/>
                </a:solidFill>
                <a:cs typeface="Arial" panose="020B0604020202020204" pitchFamily="34" charset="0"/>
              </a:rPr>
              <a:t>Understand the relationship between electricity and magnetism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527768-03AE-A7A6-2CBE-2F8B09501082}"/>
              </a:ext>
            </a:extLst>
          </p:cNvPr>
          <p:cNvGrpSpPr/>
          <p:nvPr/>
        </p:nvGrpSpPr>
        <p:grpSpPr>
          <a:xfrm>
            <a:off x="212061" y="2028266"/>
            <a:ext cx="11801823" cy="4254163"/>
            <a:chOff x="212061" y="2028266"/>
            <a:chExt cx="11801823" cy="4254163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FB6B064D-3B20-4667-B469-23DDDFDBFE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5108" y="2028266"/>
              <a:ext cx="3140484" cy="3803382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9C0817D-0DC3-4641-DD46-50ACE5A1F43F}"/>
                </a:ext>
              </a:extLst>
            </p:cNvPr>
            <p:cNvSpPr txBox="1"/>
            <p:nvPr/>
          </p:nvSpPr>
          <p:spPr>
            <a:xfrm>
              <a:off x="212061" y="5688548"/>
              <a:ext cx="354944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3200" dirty="0"/>
                <a:t>Thermal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FC37157-1DBA-E22C-4B78-3885C7085224}"/>
                </a:ext>
              </a:extLst>
            </p:cNvPr>
            <p:cNvSpPr txBox="1"/>
            <p:nvPr/>
          </p:nvSpPr>
          <p:spPr>
            <a:xfrm>
              <a:off x="4358640" y="5697654"/>
              <a:ext cx="372133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3200" b="1" dirty="0">
                  <a:solidFill>
                    <a:schemeClr val="tx1"/>
                  </a:solidFill>
                </a:rPr>
                <a:t>Magnetic</a:t>
              </a:r>
              <a:endParaRPr lang="en-GB" sz="3200" b="1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0E2B47E-38FE-7A7C-9692-4C28BBFC5292}"/>
                </a:ext>
              </a:extLst>
            </p:cNvPr>
            <p:cNvSpPr txBox="1"/>
            <p:nvPr/>
          </p:nvSpPr>
          <p:spPr>
            <a:xfrm>
              <a:off x="8464437" y="5688548"/>
              <a:ext cx="354944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3200" dirty="0">
                  <a:solidFill>
                    <a:schemeClr val="tx1"/>
                  </a:solidFill>
                </a:rPr>
                <a:t>Chemical</a:t>
              </a:r>
              <a:endParaRPr lang="en-GB" sz="3200" dirty="0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4B61290-7810-F5DA-DB88-B5760F975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9698" y="2230662"/>
              <a:ext cx="2353691" cy="3159503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6A36380-356B-0E16-AAFD-4818A8C1E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7495" y="2455772"/>
              <a:ext cx="2934393" cy="29343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3025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B1AA09F-3E68-7D62-F248-ADAAEC243025}"/>
              </a:ext>
            </a:extLst>
          </p:cNvPr>
          <p:cNvGrpSpPr/>
          <p:nvPr/>
        </p:nvGrpSpPr>
        <p:grpSpPr>
          <a:xfrm>
            <a:off x="1901586" y="1575323"/>
            <a:ext cx="8565149" cy="4606938"/>
            <a:chOff x="1901586" y="1575323"/>
            <a:chExt cx="8565149" cy="4606938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B19107B-54BA-2351-3B78-4F3784226387}"/>
                </a:ext>
              </a:extLst>
            </p:cNvPr>
            <p:cNvSpPr/>
            <p:nvPr/>
          </p:nvSpPr>
          <p:spPr>
            <a:xfrm>
              <a:off x="4624336" y="2727910"/>
              <a:ext cx="3272118" cy="92336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BFD3608-2ED2-F9FC-FCD1-E40C8BD025E9}"/>
                </a:ext>
              </a:extLst>
            </p:cNvPr>
            <p:cNvCxnSpPr>
              <a:cxnSpLocks/>
            </p:cNvCxnSpPr>
            <p:nvPr/>
          </p:nvCxnSpPr>
          <p:spPr>
            <a:xfrm>
              <a:off x="2797030" y="3189593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8707B91-6187-8D09-050B-6E61BCEA3902}"/>
                </a:ext>
              </a:extLst>
            </p:cNvPr>
            <p:cNvCxnSpPr/>
            <p:nvPr/>
          </p:nvCxnSpPr>
          <p:spPr>
            <a:xfrm>
              <a:off x="9723760" y="3189593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670BA3-3BB6-F0E2-469E-26EB20E935AF}"/>
                </a:ext>
              </a:extLst>
            </p:cNvPr>
            <p:cNvCxnSpPr>
              <a:cxnSpLocks/>
            </p:cNvCxnSpPr>
            <p:nvPr/>
          </p:nvCxnSpPr>
          <p:spPr>
            <a:xfrm>
              <a:off x="2797030" y="5932793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D7B43B9-E0EB-7306-C19D-5D6036CDB179}"/>
                </a:ext>
              </a:extLst>
            </p:cNvPr>
            <p:cNvCxnSpPr>
              <a:cxnSpLocks/>
            </p:cNvCxnSpPr>
            <p:nvPr/>
          </p:nvCxnSpPr>
          <p:spPr>
            <a:xfrm>
              <a:off x="6967860" y="5932793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1DD771C-03EA-A63D-FCFE-8066C6E4C488}"/>
                </a:ext>
              </a:extLst>
            </p:cNvPr>
            <p:cNvGrpSpPr/>
            <p:nvPr/>
          </p:nvGrpSpPr>
          <p:grpSpPr>
            <a:xfrm>
              <a:off x="4613130" y="2535723"/>
              <a:ext cx="3279778" cy="1307730"/>
              <a:chOff x="4729508" y="1732098"/>
              <a:chExt cx="3279778" cy="1307730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0B065C9-9520-8ED1-6E28-BD5EE88F22DF}"/>
                  </a:ext>
                </a:extLst>
              </p:cNvPr>
              <p:cNvSpPr/>
              <p:nvPr/>
            </p:nvSpPr>
            <p:spPr>
              <a:xfrm>
                <a:off x="5088283" y="1732105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36745C7-E4A0-563D-5182-E61E6856CECF}"/>
                  </a:ext>
                </a:extLst>
              </p:cNvPr>
              <p:cNvSpPr/>
              <p:nvPr/>
            </p:nvSpPr>
            <p:spPr>
              <a:xfrm>
                <a:off x="5255905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58C8A1A-A13B-6D0B-8009-92376C404A5B}"/>
                  </a:ext>
                </a:extLst>
              </p:cNvPr>
              <p:cNvSpPr/>
              <p:nvPr/>
            </p:nvSpPr>
            <p:spPr>
              <a:xfrm>
                <a:off x="5414655" y="1732104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4CA0F11-C6DA-BB3D-A0FF-67830E8BB6ED}"/>
                  </a:ext>
                </a:extLst>
              </p:cNvPr>
              <p:cNvSpPr/>
              <p:nvPr/>
            </p:nvSpPr>
            <p:spPr>
              <a:xfrm>
                <a:off x="5564533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C7E96C65-2BBB-C264-A360-A5494ACCBB4C}"/>
                  </a:ext>
                </a:extLst>
              </p:cNvPr>
              <p:cNvSpPr/>
              <p:nvPr/>
            </p:nvSpPr>
            <p:spPr>
              <a:xfrm>
                <a:off x="5723283" y="1732104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F247B6C-6D06-B4EE-9201-743689519C8A}"/>
                  </a:ext>
                </a:extLst>
              </p:cNvPr>
              <p:cNvSpPr/>
              <p:nvPr/>
            </p:nvSpPr>
            <p:spPr>
              <a:xfrm>
                <a:off x="5890905" y="1732102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1D9511C-52C9-8FFF-D72A-E976A9A39989}"/>
                  </a:ext>
                </a:extLst>
              </p:cNvPr>
              <p:cNvSpPr/>
              <p:nvPr/>
            </p:nvSpPr>
            <p:spPr>
              <a:xfrm>
                <a:off x="6049655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E51D057-E41C-E8CB-9388-48C07816FCCE}"/>
                  </a:ext>
                </a:extLst>
              </p:cNvPr>
              <p:cNvSpPr/>
              <p:nvPr/>
            </p:nvSpPr>
            <p:spPr>
              <a:xfrm>
                <a:off x="6222413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AF8E3A7-A7A1-7F23-281C-1A09004C9300}"/>
                  </a:ext>
                </a:extLst>
              </p:cNvPr>
              <p:cNvSpPr/>
              <p:nvPr/>
            </p:nvSpPr>
            <p:spPr>
              <a:xfrm>
                <a:off x="6381163" y="1732102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59F8523-3997-EDD6-D7BF-EB946CA65637}"/>
                  </a:ext>
                </a:extLst>
              </p:cNvPr>
              <p:cNvSpPr/>
              <p:nvPr/>
            </p:nvSpPr>
            <p:spPr>
              <a:xfrm>
                <a:off x="6548785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0019601-1FF6-7B6D-85FF-38A8AD17BDC3}"/>
                  </a:ext>
                </a:extLst>
              </p:cNvPr>
              <p:cNvSpPr/>
              <p:nvPr/>
            </p:nvSpPr>
            <p:spPr>
              <a:xfrm>
                <a:off x="6707535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556448F-B700-E63D-6C61-2DAB7BF3EEC5}"/>
                  </a:ext>
                </a:extLst>
              </p:cNvPr>
              <p:cNvSpPr/>
              <p:nvPr/>
            </p:nvSpPr>
            <p:spPr>
              <a:xfrm>
                <a:off x="6857413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B66BA4F-790F-65C0-3760-32B924DC8840}"/>
                  </a:ext>
                </a:extLst>
              </p:cNvPr>
              <p:cNvSpPr/>
              <p:nvPr/>
            </p:nvSpPr>
            <p:spPr>
              <a:xfrm>
                <a:off x="7016163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7720813-5459-796D-1470-E81E406C2DDB}"/>
                  </a:ext>
                </a:extLst>
              </p:cNvPr>
              <p:cNvSpPr/>
              <p:nvPr/>
            </p:nvSpPr>
            <p:spPr>
              <a:xfrm>
                <a:off x="7183785" y="1732099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A3A7EB0-4005-7A34-93BB-95CD8850A605}"/>
                  </a:ext>
                </a:extLst>
              </p:cNvPr>
              <p:cNvSpPr/>
              <p:nvPr/>
            </p:nvSpPr>
            <p:spPr>
              <a:xfrm>
                <a:off x="7342535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BD595F3-76F9-6D60-0693-52266ED76B69}"/>
                  </a:ext>
                </a:extLst>
              </p:cNvPr>
              <p:cNvSpPr/>
              <p:nvPr/>
            </p:nvSpPr>
            <p:spPr>
              <a:xfrm>
                <a:off x="4729508" y="2397026"/>
                <a:ext cx="438150" cy="627934"/>
              </a:xfrm>
              <a:custGeom>
                <a:avLst/>
                <a:gdLst>
                  <a:gd name="connsiteX0" fmla="*/ 0 w 438150"/>
                  <a:gd name="connsiteY0" fmla="*/ 6311 h 627934"/>
                  <a:gd name="connsiteX1" fmla="*/ 231775 w 438150"/>
                  <a:gd name="connsiteY1" fmla="*/ 85686 h 627934"/>
                  <a:gd name="connsiteX2" fmla="*/ 368300 w 438150"/>
                  <a:gd name="connsiteY2" fmla="*/ 606386 h 627934"/>
                  <a:gd name="connsiteX3" fmla="*/ 438150 w 438150"/>
                  <a:gd name="connsiteY3" fmla="*/ 479386 h 62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627934">
                    <a:moveTo>
                      <a:pt x="0" y="6311"/>
                    </a:moveTo>
                    <a:cubicBezTo>
                      <a:pt x="85196" y="-4008"/>
                      <a:pt x="170392" y="-14326"/>
                      <a:pt x="231775" y="85686"/>
                    </a:cubicBezTo>
                    <a:cubicBezTo>
                      <a:pt x="293158" y="185698"/>
                      <a:pt x="333904" y="540769"/>
                      <a:pt x="368300" y="606386"/>
                    </a:cubicBezTo>
                    <a:cubicBezTo>
                      <a:pt x="402696" y="672003"/>
                      <a:pt x="420423" y="575694"/>
                      <a:pt x="438150" y="479386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BC702F0-6EF2-21FA-57AE-B18A43A677ED}"/>
                  </a:ext>
                </a:extLst>
              </p:cNvPr>
              <p:cNvSpPr/>
              <p:nvPr/>
            </p:nvSpPr>
            <p:spPr>
              <a:xfrm flipH="1" flipV="1">
                <a:off x="7514961" y="1732098"/>
                <a:ext cx="494325" cy="664927"/>
              </a:xfrm>
              <a:custGeom>
                <a:avLst/>
                <a:gdLst>
                  <a:gd name="connsiteX0" fmla="*/ 0 w 438150"/>
                  <a:gd name="connsiteY0" fmla="*/ 6311 h 627934"/>
                  <a:gd name="connsiteX1" fmla="*/ 231775 w 438150"/>
                  <a:gd name="connsiteY1" fmla="*/ 85686 h 627934"/>
                  <a:gd name="connsiteX2" fmla="*/ 368300 w 438150"/>
                  <a:gd name="connsiteY2" fmla="*/ 606386 h 627934"/>
                  <a:gd name="connsiteX3" fmla="*/ 438150 w 438150"/>
                  <a:gd name="connsiteY3" fmla="*/ 479386 h 62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627934">
                    <a:moveTo>
                      <a:pt x="0" y="6311"/>
                    </a:moveTo>
                    <a:cubicBezTo>
                      <a:pt x="85196" y="-4008"/>
                      <a:pt x="170392" y="-14326"/>
                      <a:pt x="231775" y="85686"/>
                    </a:cubicBezTo>
                    <a:cubicBezTo>
                      <a:pt x="293158" y="185698"/>
                      <a:pt x="333904" y="540769"/>
                      <a:pt x="368300" y="606386"/>
                    </a:cubicBezTo>
                    <a:cubicBezTo>
                      <a:pt x="402696" y="672003"/>
                      <a:pt x="420423" y="575694"/>
                      <a:pt x="438150" y="479386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1B50B1B-4322-D939-0D1A-7414E041859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454" y="3189593"/>
              <a:ext cx="182730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BE4235F-42C3-4FB8-319C-C4696696F1AB}"/>
                </a:ext>
              </a:extLst>
            </p:cNvPr>
            <p:cNvCxnSpPr>
              <a:cxnSpLocks/>
            </p:cNvCxnSpPr>
            <p:nvPr/>
          </p:nvCxnSpPr>
          <p:spPr>
            <a:xfrm>
              <a:off x="2797030" y="3190993"/>
              <a:ext cx="182730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EE9E94A-0CC2-6DE7-1B60-8C06EE8AD0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6000873" y="5148108"/>
              <a:ext cx="538281" cy="1530025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CE8724D-DC3C-12CD-D7E4-216000092B06}"/>
                </a:ext>
              </a:extLst>
            </p:cNvPr>
            <p:cNvGrpSpPr/>
            <p:nvPr/>
          </p:nvGrpSpPr>
          <p:grpSpPr>
            <a:xfrm rot="10800000">
              <a:off x="3464060" y="3250716"/>
              <a:ext cx="5611906" cy="1434614"/>
              <a:chOff x="3570820" y="878544"/>
              <a:chExt cx="5611906" cy="1434614"/>
            </a:xfrm>
          </p:grpSpPr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A054D893-BA92-7DA9-0934-A3353835107E}"/>
                  </a:ext>
                </a:extLst>
              </p:cNvPr>
              <p:cNvSpPr/>
              <p:nvPr/>
            </p:nvSpPr>
            <p:spPr>
              <a:xfrm>
                <a:off x="4091186" y="1333422"/>
                <a:ext cx="4590410" cy="923365"/>
              </a:xfrm>
              <a:prstGeom prst="arc">
                <a:avLst>
                  <a:gd name="adj1" fmla="val 10156233"/>
                  <a:gd name="adj2" fmla="val 657006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BF8F6EAC-6E36-A67F-C6F4-E3A4174BD15B}"/>
                  </a:ext>
                </a:extLst>
              </p:cNvPr>
              <p:cNvSpPr/>
              <p:nvPr/>
            </p:nvSpPr>
            <p:spPr>
              <a:xfrm>
                <a:off x="3570820" y="878544"/>
                <a:ext cx="5611906" cy="1434614"/>
              </a:xfrm>
              <a:prstGeom prst="arc">
                <a:avLst>
                  <a:gd name="adj1" fmla="val 9621040"/>
                  <a:gd name="adj2" fmla="val 1137674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3454442" y="1575323"/>
              <a:ext cx="5611906" cy="1541460"/>
              <a:chOff x="3454442" y="1575323"/>
              <a:chExt cx="5611906" cy="154146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E209976-9C48-C6BD-BFA1-0899974794CB}"/>
                  </a:ext>
                </a:extLst>
              </p:cNvPr>
              <p:cNvGrpSpPr/>
              <p:nvPr/>
            </p:nvGrpSpPr>
            <p:grpSpPr>
              <a:xfrm>
                <a:off x="3454442" y="1682169"/>
                <a:ext cx="5611906" cy="1434614"/>
                <a:chOff x="3570820" y="878544"/>
                <a:chExt cx="5611906" cy="1434614"/>
              </a:xfrm>
            </p:grpSpPr>
            <p:sp>
              <p:nvSpPr>
                <p:cNvPr id="6" name="Arc 5">
                  <a:extLst>
                    <a:ext uri="{FF2B5EF4-FFF2-40B4-BE49-F238E27FC236}">
                      <a16:creationId xmlns:a16="http://schemas.microsoft.com/office/drawing/2014/main" id="{C38381D2-DF24-9B96-AC61-44363B5ED17E}"/>
                    </a:ext>
                  </a:extLst>
                </p:cNvPr>
                <p:cNvSpPr/>
                <p:nvPr/>
              </p:nvSpPr>
              <p:spPr>
                <a:xfrm>
                  <a:off x="4091186" y="1333422"/>
                  <a:ext cx="4590410" cy="923365"/>
                </a:xfrm>
                <a:prstGeom prst="arc">
                  <a:avLst>
                    <a:gd name="adj1" fmla="val 10156233"/>
                    <a:gd name="adj2" fmla="val 657006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" name="Arc 6">
                  <a:extLst>
                    <a:ext uri="{FF2B5EF4-FFF2-40B4-BE49-F238E27FC236}">
                      <a16:creationId xmlns:a16="http://schemas.microsoft.com/office/drawing/2014/main" id="{E4FB9880-B2EB-CC7B-2DAA-BFB96827533E}"/>
                    </a:ext>
                  </a:extLst>
                </p:cNvPr>
                <p:cNvSpPr/>
                <p:nvPr/>
              </p:nvSpPr>
              <p:spPr>
                <a:xfrm>
                  <a:off x="3570820" y="878544"/>
                  <a:ext cx="5611906" cy="1434614"/>
                </a:xfrm>
                <a:prstGeom prst="arc">
                  <a:avLst>
                    <a:gd name="adj1" fmla="val 9621040"/>
                    <a:gd name="adj2" fmla="val 113767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1" name="Isosceles Triangle 20">
                <a:extLst>
                  <a:ext uri="{FF2B5EF4-FFF2-40B4-BE49-F238E27FC236}">
                    <a16:creationId xmlns:a16="http://schemas.microsoft.com/office/drawing/2014/main" id="{0AAAC7CF-5940-E94F-A3FA-4B4357537505}"/>
                  </a:ext>
                </a:extLst>
              </p:cNvPr>
              <p:cNvSpPr/>
              <p:nvPr/>
            </p:nvSpPr>
            <p:spPr>
              <a:xfrm rot="5400000">
                <a:off x="6148966" y="1590693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Isosceles Triangle 23">
                <a:extLst>
                  <a:ext uri="{FF2B5EF4-FFF2-40B4-BE49-F238E27FC236}">
                    <a16:creationId xmlns:a16="http://schemas.microsoft.com/office/drawing/2014/main" id="{7A85B0C9-80C2-7865-4038-A95F436431F8}"/>
                  </a:ext>
                </a:extLst>
              </p:cNvPr>
              <p:cNvSpPr/>
              <p:nvPr/>
            </p:nvSpPr>
            <p:spPr>
              <a:xfrm rot="5400000">
                <a:off x="6148965" y="2040988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44007C26-4FF7-55B4-58C5-599828E4E352}"/>
                </a:ext>
              </a:extLst>
            </p:cNvPr>
            <p:cNvSpPr/>
            <p:nvPr/>
          </p:nvSpPr>
          <p:spPr>
            <a:xfrm rot="5400000">
              <a:off x="6153356" y="4134393"/>
              <a:ext cx="222857" cy="192118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4A51B72F-64BA-AF91-A5B1-B36D7A3C4EC6}"/>
                </a:ext>
              </a:extLst>
            </p:cNvPr>
            <p:cNvSpPr/>
            <p:nvPr/>
          </p:nvSpPr>
          <p:spPr>
            <a:xfrm rot="5400000">
              <a:off x="6153355" y="4584688"/>
              <a:ext cx="222857" cy="192118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A6C3C36-EBAA-01BB-A28B-FDF5420ECB29}"/>
                </a:ext>
              </a:extLst>
            </p:cNvPr>
            <p:cNvSpPr txBox="1"/>
            <p:nvPr/>
          </p:nvSpPr>
          <p:spPr>
            <a:xfrm>
              <a:off x="1901586" y="2806732"/>
              <a:ext cx="5229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b="1" dirty="0">
                  <a:solidFill>
                    <a:srgbClr val="FF0000"/>
                  </a:solidFill>
                </a:rPr>
                <a:t>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CB6236C-E4CC-EADF-ABD0-1757AE70360C}"/>
                </a:ext>
              </a:extLst>
            </p:cNvPr>
            <p:cNvSpPr txBox="1"/>
            <p:nvPr/>
          </p:nvSpPr>
          <p:spPr>
            <a:xfrm>
              <a:off x="9980055" y="2806279"/>
              <a:ext cx="42672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b="1" dirty="0">
                  <a:solidFill>
                    <a:srgbClr val="0070C0"/>
                  </a:solidFill>
                </a:rPr>
                <a:t>S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246E353-56E1-7C59-3A4D-95971679AC5A}"/>
                </a:ext>
              </a:extLst>
            </p:cNvPr>
            <p:cNvGrpSpPr/>
            <p:nvPr/>
          </p:nvGrpSpPr>
          <p:grpSpPr>
            <a:xfrm>
              <a:off x="2025567" y="2172583"/>
              <a:ext cx="4669663" cy="2225831"/>
              <a:chOff x="2141945" y="1368958"/>
              <a:chExt cx="4669663" cy="2225831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5087AD79-1E86-74C5-1D18-A8148E2C642A}"/>
                  </a:ext>
                </a:extLst>
              </p:cNvPr>
              <p:cNvGrpSpPr/>
              <p:nvPr/>
            </p:nvGrpSpPr>
            <p:grpSpPr>
              <a:xfrm>
                <a:off x="2141945" y="1368958"/>
                <a:ext cx="4669663" cy="2225831"/>
                <a:chOff x="2141945" y="1368958"/>
                <a:chExt cx="4669663" cy="2225831"/>
              </a:xfrm>
            </p:grpSpPr>
            <p:sp>
              <p:nvSpPr>
                <p:cNvPr id="29" name="Arc 28">
                  <a:extLst>
                    <a:ext uri="{FF2B5EF4-FFF2-40B4-BE49-F238E27FC236}">
                      <a16:creationId xmlns:a16="http://schemas.microsoft.com/office/drawing/2014/main" id="{BC393F4A-6AAA-E94F-C846-8C81A42C388D}"/>
                    </a:ext>
                  </a:extLst>
                </p:cNvPr>
                <p:cNvSpPr/>
                <p:nvPr/>
              </p:nvSpPr>
              <p:spPr>
                <a:xfrm flipV="1">
                  <a:off x="2221198" y="1368958"/>
                  <a:ext cx="4590410" cy="852292"/>
                </a:xfrm>
                <a:prstGeom prst="arc">
                  <a:avLst>
                    <a:gd name="adj1" fmla="val 10932173"/>
                    <a:gd name="adj2" fmla="val 1775285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Arc 57">
                  <a:extLst>
                    <a:ext uri="{FF2B5EF4-FFF2-40B4-BE49-F238E27FC236}">
                      <a16:creationId xmlns:a16="http://schemas.microsoft.com/office/drawing/2014/main" id="{7C37173F-6914-CB29-ACD5-1AB0278DC8AE}"/>
                    </a:ext>
                  </a:extLst>
                </p:cNvPr>
                <p:cNvSpPr/>
                <p:nvPr/>
              </p:nvSpPr>
              <p:spPr>
                <a:xfrm>
                  <a:off x="2141945" y="2499726"/>
                  <a:ext cx="4590410" cy="1095063"/>
                </a:xfrm>
                <a:prstGeom prst="arc">
                  <a:avLst>
                    <a:gd name="adj1" fmla="val 11018746"/>
                    <a:gd name="adj2" fmla="val 1775285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63" name="Isosceles Triangle 62">
                <a:extLst>
                  <a:ext uri="{FF2B5EF4-FFF2-40B4-BE49-F238E27FC236}">
                    <a16:creationId xmlns:a16="http://schemas.microsoft.com/office/drawing/2014/main" id="{36450B89-CF43-C77A-FD91-75441F59B70A}"/>
                  </a:ext>
                </a:extLst>
              </p:cNvPr>
              <p:cNvSpPr/>
              <p:nvPr/>
            </p:nvSpPr>
            <p:spPr>
              <a:xfrm rot="17100000">
                <a:off x="2537420" y="1961871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2D7401B3-20C7-C4F0-2600-EBD0AE536223}"/>
                  </a:ext>
                </a:extLst>
              </p:cNvPr>
              <p:cNvSpPr/>
              <p:nvPr/>
            </p:nvSpPr>
            <p:spPr>
              <a:xfrm rot="14818310">
                <a:off x="2500351" y="2614934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FBB5B7C-59DF-ABE1-CEF4-73EB977D02DF}"/>
                </a:ext>
              </a:extLst>
            </p:cNvPr>
            <p:cNvGrpSpPr/>
            <p:nvPr/>
          </p:nvGrpSpPr>
          <p:grpSpPr>
            <a:xfrm rot="10800000">
              <a:off x="5797072" y="1940968"/>
              <a:ext cx="4669663" cy="2225831"/>
              <a:chOff x="2141945" y="1368958"/>
              <a:chExt cx="4669663" cy="2225831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83E338FB-6691-1825-B08D-9608236633F9}"/>
                  </a:ext>
                </a:extLst>
              </p:cNvPr>
              <p:cNvGrpSpPr/>
              <p:nvPr/>
            </p:nvGrpSpPr>
            <p:grpSpPr>
              <a:xfrm>
                <a:off x="2141945" y="1368958"/>
                <a:ext cx="4669663" cy="2225831"/>
                <a:chOff x="2141945" y="1368958"/>
                <a:chExt cx="4669663" cy="2225831"/>
              </a:xfrm>
            </p:grpSpPr>
            <p:sp>
              <p:nvSpPr>
                <p:cNvPr id="70" name="Arc 69">
                  <a:extLst>
                    <a:ext uri="{FF2B5EF4-FFF2-40B4-BE49-F238E27FC236}">
                      <a16:creationId xmlns:a16="http://schemas.microsoft.com/office/drawing/2014/main" id="{021C3575-3F4C-13EB-F30A-B12C892F6709}"/>
                    </a:ext>
                  </a:extLst>
                </p:cNvPr>
                <p:cNvSpPr/>
                <p:nvPr/>
              </p:nvSpPr>
              <p:spPr>
                <a:xfrm flipV="1">
                  <a:off x="2221198" y="1368958"/>
                  <a:ext cx="4590410" cy="852292"/>
                </a:xfrm>
                <a:prstGeom prst="arc">
                  <a:avLst>
                    <a:gd name="adj1" fmla="val 10932173"/>
                    <a:gd name="adj2" fmla="val 1775285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" name="Arc 70">
                  <a:extLst>
                    <a:ext uri="{FF2B5EF4-FFF2-40B4-BE49-F238E27FC236}">
                      <a16:creationId xmlns:a16="http://schemas.microsoft.com/office/drawing/2014/main" id="{29547593-8919-8493-C36E-A4BFEEBCCA1B}"/>
                    </a:ext>
                  </a:extLst>
                </p:cNvPr>
                <p:cNvSpPr/>
                <p:nvPr/>
              </p:nvSpPr>
              <p:spPr>
                <a:xfrm>
                  <a:off x="2141945" y="2499726"/>
                  <a:ext cx="4590410" cy="1095063"/>
                </a:xfrm>
                <a:prstGeom prst="arc">
                  <a:avLst>
                    <a:gd name="adj1" fmla="val 11018746"/>
                    <a:gd name="adj2" fmla="val 1775285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5590EC72-D797-5A8F-D26A-DE703BCA8051}"/>
                  </a:ext>
                </a:extLst>
              </p:cNvPr>
              <p:cNvSpPr/>
              <p:nvPr/>
            </p:nvSpPr>
            <p:spPr>
              <a:xfrm rot="6300000">
                <a:off x="2537420" y="1961871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Isosceles Triangle 68">
                <a:extLst>
                  <a:ext uri="{FF2B5EF4-FFF2-40B4-BE49-F238E27FC236}">
                    <a16:creationId xmlns:a16="http://schemas.microsoft.com/office/drawing/2014/main" id="{62888276-816E-F30C-2447-563DFC61E786}"/>
                  </a:ext>
                </a:extLst>
              </p:cNvPr>
              <p:cNvSpPr/>
              <p:nvPr/>
            </p:nvSpPr>
            <p:spPr>
              <a:xfrm rot="4018310">
                <a:off x="2500351" y="2614934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53" name="Rectangle: Rounded Corners 58">
            <a:extLst>
              <a:ext uri="{FF2B5EF4-FFF2-40B4-BE49-F238E27FC236}">
                <a16:creationId xmlns:a16="http://schemas.microsoft.com/office/drawing/2014/main" id="{2B46F299-3FC8-C401-8A25-D53215D7EEBD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  <a:cs typeface="Arial" panose="020B0604020202020204" pitchFamily="34" charset="0"/>
              </a:rPr>
              <a:t>Solenoid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91D8A8B-4B3F-69F7-8988-22D4708168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71554" y="5592729"/>
            <a:ext cx="1613647" cy="117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73CFF-C9D2-41B1-081C-F3076A8A5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BE225A87-349D-7F2F-6C03-BB816DCC59E8}"/>
              </a:ext>
            </a:extLst>
          </p:cNvPr>
          <p:cNvGrpSpPr/>
          <p:nvPr/>
        </p:nvGrpSpPr>
        <p:grpSpPr>
          <a:xfrm>
            <a:off x="1901586" y="1575323"/>
            <a:ext cx="8601369" cy="4606938"/>
            <a:chOff x="1901586" y="1575323"/>
            <a:chExt cx="8601369" cy="4606938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4684BDB-D84B-E149-D37F-7756B4A71CA8}"/>
                </a:ext>
              </a:extLst>
            </p:cNvPr>
            <p:cNvSpPr/>
            <p:nvPr/>
          </p:nvSpPr>
          <p:spPr>
            <a:xfrm>
              <a:off x="4624336" y="2727910"/>
              <a:ext cx="3272118" cy="92336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3390D3B-9A98-81F2-6E47-46C3B7315716}"/>
                </a:ext>
              </a:extLst>
            </p:cNvPr>
            <p:cNvCxnSpPr>
              <a:cxnSpLocks/>
            </p:cNvCxnSpPr>
            <p:nvPr/>
          </p:nvCxnSpPr>
          <p:spPr>
            <a:xfrm>
              <a:off x="2797030" y="3189593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D2B1869-E3AE-ED05-19DE-D5E41DAE685E}"/>
                </a:ext>
              </a:extLst>
            </p:cNvPr>
            <p:cNvCxnSpPr/>
            <p:nvPr/>
          </p:nvCxnSpPr>
          <p:spPr>
            <a:xfrm>
              <a:off x="9723760" y="3189593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C4A07D5-0EB3-84A9-A940-58E01FDD759F}"/>
                </a:ext>
              </a:extLst>
            </p:cNvPr>
            <p:cNvCxnSpPr>
              <a:cxnSpLocks/>
            </p:cNvCxnSpPr>
            <p:nvPr/>
          </p:nvCxnSpPr>
          <p:spPr>
            <a:xfrm>
              <a:off x="2797030" y="5932793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C3C9D0E-EB8A-5A05-0879-979B62ED687F}"/>
                </a:ext>
              </a:extLst>
            </p:cNvPr>
            <p:cNvCxnSpPr>
              <a:cxnSpLocks/>
            </p:cNvCxnSpPr>
            <p:nvPr/>
          </p:nvCxnSpPr>
          <p:spPr>
            <a:xfrm>
              <a:off x="6967860" y="5932793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DC13739-16A6-97E5-78CF-2063E9492AF2}"/>
                </a:ext>
              </a:extLst>
            </p:cNvPr>
            <p:cNvGrpSpPr/>
            <p:nvPr/>
          </p:nvGrpSpPr>
          <p:grpSpPr>
            <a:xfrm>
              <a:off x="4613130" y="2535723"/>
              <a:ext cx="3279778" cy="1307730"/>
              <a:chOff x="4729508" y="1732098"/>
              <a:chExt cx="3279778" cy="1307730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779727AA-A31B-63E8-C6EF-B0381FDC61F2}"/>
                  </a:ext>
                </a:extLst>
              </p:cNvPr>
              <p:cNvSpPr/>
              <p:nvPr/>
            </p:nvSpPr>
            <p:spPr>
              <a:xfrm>
                <a:off x="5088283" y="1732105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FEC86F3D-A68F-177D-B57F-6D7629E15DA4}"/>
                  </a:ext>
                </a:extLst>
              </p:cNvPr>
              <p:cNvSpPr/>
              <p:nvPr/>
            </p:nvSpPr>
            <p:spPr>
              <a:xfrm>
                <a:off x="5255905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C227FB0-AF96-0251-170A-0F0C0B082CF7}"/>
                  </a:ext>
                </a:extLst>
              </p:cNvPr>
              <p:cNvSpPr/>
              <p:nvPr/>
            </p:nvSpPr>
            <p:spPr>
              <a:xfrm>
                <a:off x="5414655" y="1732104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E02D0DF-BF56-7936-37FC-4BCBE1D00250}"/>
                  </a:ext>
                </a:extLst>
              </p:cNvPr>
              <p:cNvSpPr/>
              <p:nvPr/>
            </p:nvSpPr>
            <p:spPr>
              <a:xfrm>
                <a:off x="5564533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FF3991A-AA68-CEF5-348C-D178DDABCBFD}"/>
                  </a:ext>
                </a:extLst>
              </p:cNvPr>
              <p:cNvSpPr/>
              <p:nvPr/>
            </p:nvSpPr>
            <p:spPr>
              <a:xfrm>
                <a:off x="5723283" y="1732104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37C636D4-1B12-A677-4968-C03CDA8C3D61}"/>
                  </a:ext>
                </a:extLst>
              </p:cNvPr>
              <p:cNvSpPr/>
              <p:nvPr/>
            </p:nvSpPr>
            <p:spPr>
              <a:xfrm>
                <a:off x="5890905" y="1732102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E5DB7A36-7ECD-95B9-6479-18347F5B1254}"/>
                  </a:ext>
                </a:extLst>
              </p:cNvPr>
              <p:cNvSpPr/>
              <p:nvPr/>
            </p:nvSpPr>
            <p:spPr>
              <a:xfrm>
                <a:off x="6049655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D62AFEE-E176-6C6F-CD8A-7FF693FEF440}"/>
                  </a:ext>
                </a:extLst>
              </p:cNvPr>
              <p:cNvSpPr/>
              <p:nvPr/>
            </p:nvSpPr>
            <p:spPr>
              <a:xfrm>
                <a:off x="6222413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3D37333E-4C1C-2F42-981D-F0BA884754EA}"/>
                  </a:ext>
                </a:extLst>
              </p:cNvPr>
              <p:cNvSpPr/>
              <p:nvPr/>
            </p:nvSpPr>
            <p:spPr>
              <a:xfrm>
                <a:off x="6381163" y="1732102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4294CE6C-5200-B427-94A8-38A26F06F1A5}"/>
                  </a:ext>
                </a:extLst>
              </p:cNvPr>
              <p:cNvSpPr/>
              <p:nvPr/>
            </p:nvSpPr>
            <p:spPr>
              <a:xfrm>
                <a:off x="6548785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79C49567-5FA8-A34F-339F-3BF99869EDC7}"/>
                  </a:ext>
                </a:extLst>
              </p:cNvPr>
              <p:cNvSpPr/>
              <p:nvPr/>
            </p:nvSpPr>
            <p:spPr>
              <a:xfrm>
                <a:off x="6707535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2D3616A8-4FEC-D022-E323-D3AEBB2129E9}"/>
                  </a:ext>
                </a:extLst>
              </p:cNvPr>
              <p:cNvSpPr/>
              <p:nvPr/>
            </p:nvSpPr>
            <p:spPr>
              <a:xfrm>
                <a:off x="6857413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38835174-EB58-DFE0-8C8A-86E4E6750A75}"/>
                  </a:ext>
                </a:extLst>
              </p:cNvPr>
              <p:cNvSpPr/>
              <p:nvPr/>
            </p:nvSpPr>
            <p:spPr>
              <a:xfrm>
                <a:off x="7016163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9049E5A-2A6E-0685-5782-9D6CB670325E}"/>
                  </a:ext>
                </a:extLst>
              </p:cNvPr>
              <p:cNvSpPr/>
              <p:nvPr/>
            </p:nvSpPr>
            <p:spPr>
              <a:xfrm>
                <a:off x="7183785" y="1732099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33CEF53D-2321-B26F-B72A-11E206278E87}"/>
                  </a:ext>
                </a:extLst>
              </p:cNvPr>
              <p:cNvSpPr/>
              <p:nvPr/>
            </p:nvSpPr>
            <p:spPr>
              <a:xfrm>
                <a:off x="7342535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899262D-4098-6296-EB0F-F8845E8B83AB}"/>
                  </a:ext>
                </a:extLst>
              </p:cNvPr>
              <p:cNvSpPr/>
              <p:nvPr/>
            </p:nvSpPr>
            <p:spPr>
              <a:xfrm>
                <a:off x="4729508" y="2397026"/>
                <a:ext cx="438150" cy="627934"/>
              </a:xfrm>
              <a:custGeom>
                <a:avLst/>
                <a:gdLst>
                  <a:gd name="connsiteX0" fmla="*/ 0 w 438150"/>
                  <a:gd name="connsiteY0" fmla="*/ 6311 h 627934"/>
                  <a:gd name="connsiteX1" fmla="*/ 231775 w 438150"/>
                  <a:gd name="connsiteY1" fmla="*/ 85686 h 627934"/>
                  <a:gd name="connsiteX2" fmla="*/ 368300 w 438150"/>
                  <a:gd name="connsiteY2" fmla="*/ 606386 h 627934"/>
                  <a:gd name="connsiteX3" fmla="*/ 438150 w 438150"/>
                  <a:gd name="connsiteY3" fmla="*/ 479386 h 62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627934">
                    <a:moveTo>
                      <a:pt x="0" y="6311"/>
                    </a:moveTo>
                    <a:cubicBezTo>
                      <a:pt x="85196" y="-4008"/>
                      <a:pt x="170392" y="-14326"/>
                      <a:pt x="231775" y="85686"/>
                    </a:cubicBezTo>
                    <a:cubicBezTo>
                      <a:pt x="293158" y="185698"/>
                      <a:pt x="333904" y="540769"/>
                      <a:pt x="368300" y="606386"/>
                    </a:cubicBezTo>
                    <a:cubicBezTo>
                      <a:pt x="402696" y="672003"/>
                      <a:pt x="420423" y="575694"/>
                      <a:pt x="438150" y="479386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BEC5D432-87EF-FC1D-2B16-59D2E5645D5E}"/>
                  </a:ext>
                </a:extLst>
              </p:cNvPr>
              <p:cNvSpPr/>
              <p:nvPr/>
            </p:nvSpPr>
            <p:spPr>
              <a:xfrm flipH="1" flipV="1">
                <a:off x="7514961" y="1732098"/>
                <a:ext cx="494325" cy="664927"/>
              </a:xfrm>
              <a:custGeom>
                <a:avLst/>
                <a:gdLst>
                  <a:gd name="connsiteX0" fmla="*/ 0 w 438150"/>
                  <a:gd name="connsiteY0" fmla="*/ 6311 h 627934"/>
                  <a:gd name="connsiteX1" fmla="*/ 231775 w 438150"/>
                  <a:gd name="connsiteY1" fmla="*/ 85686 h 627934"/>
                  <a:gd name="connsiteX2" fmla="*/ 368300 w 438150"/>
                  <a:gd name="connsiteY2" fmla="*/ 606386 h 627934"/>
                  <a:gd name="connsiteX3" fmla="*/ 438150 w 438150"/>
                  <a:gd name="connsiteY3" fmla="*/ 479386 h 62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627934">
                    <a:moveTo>
                      <a:pt x="0" y="6311"/>
                    </a:moveTo>
                    <a:cubicBezTo>
                      <a:pt x="85196" y="-4008"/>
                      <a:pt x="170392" y="-14326"/>
                      <a:pt x="231775" y="85686"/>
                    </a:cubicBezTo>
                    <a:cubicBezTo>
                      <a:pt x="293158" y="185698"/>
                      <a:pt x="333904" y="540769"/>
                      <a:pt x="368300" y="606386"/>
                    </a:cubicBezTo>
                    <a:cubicBezTo>
                      <a:pt x="402696" y="672003"/>
                      <a:pt x="420423" y="575694"/>
                      <a:pt x="438150" y="479386"/>
                    </a:cubicBezTo>
                  </a:path>
                </a:pathLst>
              </a:cu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6AD87C4-DAB6-76B3-FF21-77AFDDAB961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454" y="3189593"/>
              <a:ext cx="182730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3B83217-0199-CE9A-AA6E-7E7E57B4F72C}"/>
                </a:ext>
              </a:extLst>
            </p:cNvPr>
            <p:cNvCxnSpPr>
              <a:cxnSpLocks/>
            </p:cNvCxnSpPr>
            <p:nvPr/>
          </p:nvCxnSpPr>
          <p:spPr>
            <a:xfrm>
              <a:off x="2797030" y="3190993"/>
              <a:ext cx="182730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FB71F35-718F-5385-ADCC-9671B8279E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6000873" y="5148108"/>
              <a:ext cx="538281" cy="1530025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1365BA3-8F3E-308B-44FE-C4C0F1C0554A}"/>
                </a:ext>
              </a:extLst>
            </p:cNvPr>
            <p:cNvGrpSpPr/>
            <p:nvPr/>
          </p:nvGrpSpPr>
          <p:grpSpPr>
            <a:xfrm rot="10800000">
              <a:off x="3464060" y="3250716"/>
              <a:ext cx="5611906" cy="1434614"/>
              <a:chOff x="3570820" y="878544"/>
              <a:chExt cx="5611906" cy="1434614"/>
            </a:xfrm>
          </p:grpSpPr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214DD19F-F676-881A-6FFB-7CF3EDBA6D25}"/>
                  </a:ext>
                </a:extLst>
              </p:cNvPr>
              <p:cNvSpPr/>
              <p:nvPr/>
            </p:nvSpPr>
            <p:spPr>
              <a:xfrm>
                <a:off x="4091186" y="1333422"/>
                <a:ext cx="4590410" cy="923365"/>
              </a:xfrm>
              <a:prstGeom prst="arc">
                <a:avLst>
                  <a:gd name="adj1" fmla="val 10156233"/>
                  <a:gd name="adj2" fmla="val 657006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AC53FEC9-65EF-890E-1F21-677842060F91}"/>
                  </a:ext>
                </a:extLst>
              </p:cNvPr>
              <p:cNvSpPr/>
              <p:nvPr/>
            </p:nvSpPr>
            <p:spPr>
              <a:xfrm>
                <a:off x="3570820" y="878544"/>
                <a:ext cx="5611906" cy="1434614"/>
              </a:xfrm>
              <a:prstGeom prst="arc">
                <a:avLst>
                  <a:gd name="adj1" fmla="val 9621040"/>
                  <a:gd name="adj2" fmla="val 1137674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B6BD4C4-C11C-659D-AC33-7E44856C68CF}"/>
                </a:ext>
              </a:extLst>
            </p:cNvPr>
            <p:cNvGrpSpPr/>
            <p:nvPr/>
          </p:nvGrpSpPr>
          <p:grpSpPr>
            <a:xfrm>
              <a:off x="3454442" y="1575323"/>
              <a:ext cx="5611906" cy="1541460"/>
              <a:chOff x="3454442" y="1575323"/>
              <a:chExt cx="5611906" cy="154146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0D303C2-17A2-B9E6-99DE-182D0B2A2066}"/>
                  </a:ext>
                </a:extLst>
              </p:cNvPr>
              <p:cNvGrpSpPr/>
              <p:nvPr/>
            </p:nvGrpSpPr>
            <p:grpSpPr>
              <a:xfrm>
                <a:off x="3454442" y="1682169"/>
                <a:ext cx="5611906" cy="1434614"/>
                <a:chOff x="3570820" y="878544"/>
                <a:chExt cx="5611906" cy="1434614"/>
              </a:xfrm>
            </p:grpSpPr>
            <p:sp>
              <p:nvSpPr>
                <p:cNvPr id="6" name="Arc 5">
                  <a:extLst>
                    <a:ext uri="{FF2B5EF4-FFF2-40B4-BE49-F238E27FC236}">
                      <a16:creationId xmlns:a16="http://schemas.microsoft.com/office/drawing/2014/main" id="{65CB4B9B-D8AB-A4B7-06E4-31E4BB7ACF5F}"/>
                    </a:ext>
                  </a:extLst>
                </p:cNvPr>
                <p:cNvSpPr/>
                <p:nvPr/>
              </p:nvSpPr>
              <p:spPr>
                <a:xfrm>
                  <a:off x="4091186" y="1333422"/>
                  <a:ext cx="4590410" cy="923365"/>
                </a:xfrm>
                <a:prstGeom prst="arc">
                  <a:avLst>
                    <a:gd name="adj1" fmla="val 10156233"/>
                    <a:gd name="adj2" fmla="val 657006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" name="Arc 6">
                  <a:extLst>
                    <a:ext uri="{FF2B5EF4-FFF2-40B4-BE49-F238E27FC236}">
                      <a16:creationId xmlns:a16="http://schemas.microsoft.com/office/drawing/2014/main" id="{9896C62F-8C83-9F24-0108-0DA9EFE64881}"/>
                    </a:ext>
                  </a:extLst>
                </p:cNvPr>
                <p:cNvSpPr/>
                <p:nvPr/>
              </p:nvSpPr>
              <p:spPr>
                <a:xfrm>
                  <a:off x="3570820" y="878544"/>
                  <a:ext cx="5611906" cy="1434614"/>
                </a:xfrm>
                <a:prstGeom prst="arc">
                  <a:avLst>
                    <a:gd name="adj1" fmla="val 9621040"/>
                    <a:gd name="adj2" fmla="val 113767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1" name="Isosceles Triangle 20">
                <a:extLst>
                  <a:ext uri="{FF2B5EF4-FFF2-40B4-BE49-F238E27FC236}">
                    <a16:creationId xmlns:a16="http://schemas.microsoft.com/office/drawing/2014/main" id="{D7499757-0B14-E517-1C7C-B552B5C3F732}"/>
                  </a:ext>
                </a:extLst>
              </p:cNvPr>
              <p:cNvSpPr/>
              <p:nvPr/>
            </p:nvSpPr>
            <p:spPr>
              <a:xfrm rot="16200000">
                <a:off x="6148966" y="1590693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Isosceles Triangle 23">
                <a:extLst>
                  <a:ext uri="{FF2B5EF4-FFF2-40B4-BE49-F238E27FC236}">
                    <a16:creationId xmlns:a16="http://schemas.microsoft.com/office/drawing/2014/main" id="{77D3E9A1-63CB-9833-4D05-FF06D3F34977}"/>
                  </a:ext>
                </a:extLst>
              </p:cNvPr>
              <p:cNvSpPr/>
              <p:nvPr/>
            </p:nvSpPr>
            <p:spPr>
              <a:xfrm rot="16200000">
                <a:off x="6148965" y="2040988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70AA6C53-DAF2-A640-F27F-5F9B38BEBCF5}"/>
                </a:ext>
              </a:extLst>
            </p:cNvPr>
            <p:cNvSpPr/>
            <p:nvPr/>
          </p:nvSpPr>
          <p:spPr>
            <a:xfrm rot="16200000">
              <a:off x="6153356" y="4134393"/>
              <a:ext cx="222857" cy="192118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039C1C90-28A3-FB74-6A46-5F419B6B470D}"/>
                </a:ext>
              </a:extLst>
            </p:cNvPr>
            <p:cNvSpPr/>
            <p:nvPr/>
          </p:nvSpPr>
          <p:spPr>
            <a:xfrm rot="16200000">
              <a:off x="6153355" y="4584688"/>
              <a:ext cx="222857" cy="192118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C77CA9-BB80-8DBD-1C78-9ED11EE0212E}"/>
                </a:ext>
              </a:extLst>
            </p:cNvPr>
            <p:cNvSpPr txBox="1"/>
            <p:nvPr/>
          </p:nvSpPr>
          <p:spPr>
            <a:xfrm>
              <a:off x="1901586" y="2806732"/>
              <a:ext cx="42672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b="1" dirty="0">
                  <a:solidFill>
                    <a:srgbClr val="0070C0"/>
                  </a:solidFill>
                </a:rPr>
                <a:t>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E101090-1707-0045-3B28-905FDFA7A05A}"/>
                </a:ext>
              </a:extLst>
            </p:cNvPr>
            <p:cNvSpPr txBox="1"/>
            <p:nvPr/>
          </p:nvSpPr>
          <p:spPr>
            <a:xfrm>
              <a:off x="9980055" y="2806279"/>
              <a:ext cx="5229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b="1" dirty="0">
                  <a:solidFill>
                    <a:srgbClr val="FF0000"/>
                  </a:solidFill>
                </a:rPr>
                <a:t>N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25C68845-432E-AE59-5DCC-7A2568AB6BB7}"/>
                </a:ext>
              </a:extLst>
            </p:cNvPr>
            <p:cNvGrpSpPr/>
            <p:nvPr/>
          </p:nvGrpSpPr>
          <p:grpSpPr>
            <a:xfrm>
              <a:off x="2025567" y="2172583"/>
              <a:ext cx="4669663" cy="2225831"/>
              <a:chOff x="2141945" y="1368958"/>
              <a:chExt cx="4669663" cy="2225831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D7A78C3F-C7E3-C963-7B40-A53F01F189BB}"/>
                  </a:ext>
                </a:extLst>
              </p:cNvPr>
              <p:cNvGrpSpPr/>
              <p:nvPr/>
            </p:nvGrpSpPr>
            <p:grpSpPr>
              <a:xfrm>
                <a:off x="2141945" y="1368958"/>
                <a:ext cx="4669663" cy="2225831"/>
                <a:chOff x="2141945" y="1368958"/>
                <a:chExt cx="4669663" cy="2225831"/>
              </a:xfrm>
            </p:grpSpPr>
            <p:sp>
              <p:nvSpPr>
                <p:cNvPr id="29" name="Arc 28">
                  <a:extLst>
                    <a:ext uri="{FF2B5EF4-FFF2-40B4-BE49-F238E27FC236}">
                      <a16:creationId xmlns:a16="http://schemas.microsoft.com/office/drawing/2014/main" id="{48390203-10AE-6F36-81C1-1A8CEBA3A8E7}"/>
                    </a:ext>
                  </a:extLst>
                </p:cNvPr>
                <p:cNvSpPr/>
                <p:nvPr/>
              </p:nvSpPr>
              <p:spPr>
                <a:xfrm flipV="1">
                  <a:off x="2221198" y="1368958"/>
                  <a:ext cx="4590410" cy="852292"/>
                </a:xfrm>
                <a:prstGeom prst="arc">
                  <a:avLst>
                    <a:gd name="adj1" fmla="val 10932173"/>
                    <a:gd name="adj2" fmla="val 1775285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Arc 57">
                  <a:extLst>
                    <a:ext uri="{FF2B5EF4-FFF2-40B4-BE49-F238E27FC236}">
                      <a16:creationId xmlns:a16="http://schemas.microsoft.com/office/drawing/2014/main" id="{347C4A36-B50F-9E49-31AC-CD566980564C}"/>
                    </a:ext>
                  </a:extLst>
                </p:cNvPr>
                <p:cNvSpPr/>
                <p:nvPr/>
              </p:nvSpPr>
              <p:spPr>
                <a:xfrm>
                  <a:off x="2141945" y="2499726"/>
                  <a:ext cx="4590410" cy="1095063"/>
                </a:xfrm>
                <a:prstGeom prst="arc">
                  <a:avLst>
                    <a:gd name="adj1" fmla="val 11018746"/>
                    <a:gd name="adj2" fmla="val 1775285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63" name="Isosceles Triangle 62">
                <a:extLst>
                  <a:ext uri="{FF2B5EF4-FFF2-40B4-BE49-F238E27FC236}">
                    <a16:creationId xmlns:a16="http://schemas.microsoft.com/office/drawing/2014/main" id="{E3F959E9-55DA-D68B-EB84-9205925B4C85}"/>
                  </a:ext>
                </a:extLst>
              </p:cNvPr>
              <p:cNvSpPr/>
              <p:nvPr/>
            </p:nvSpPr>
            <p:spPr>
              <a:xfrm rot="6300000">
                <a:off x="2537420" y="1961871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ECC2D6AC-1C41-1512-A24D-57A3B4D80638}"/>
                  </a:ext>
                </a:extLst>
              </p:cNvPr>
              <p:cNvSpPr/>
              <p:nvPr/>
            </p:nvSpPr>
            <p:spPr>
              <a:xfrm rot="4625134">
                <a:off x="2500351" y="2614934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F0FAFFE2-EAF0-9FB2-1B78-8DC7809D35B8}"/>
                </a:ext>
              </a:extLst>
            </p:cNvPr>
            <p:cNvGrpSpPr/>
            <p:nvPr/>
          </p:nvGrpSpPr>
          <p:grpSpPr>
            <a:xfrm rot="10800000">
              <a:off x="5797072" y="1940968"/>
              <a:ext cx="4669663" cy="2225831"/>
              <a:chOff x="2141945" y="1368958"/>
              <a:chExt cx="4669663" cy="2225831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3164BFEF-4CDF-51B9-5673-40CD72C38C9E}"/>
                  </a:ext>
                </a:extLst>
              </p:cNvPr>
              <p:cNvGrpSpPr/>
              <p:nvPr/>
            </p:nvGrpSpPr>
            <p:grpSpPr>
              <a:xfrm>
                <a:off x="2141945" y="1368958"/>
                <a:ext cx="4669663" cy="2225831"/>
                <a:chOff x="2141945" y="1368958"/>
                <a:chExt cx="4669663" cy="2225831"/>
              </a:xfrm>
            </p:grpSpPr>
            <p:sp>
              <p:nvSpPr>
                <p:cNvPr id="70" name="Arc 69">
                  <a:extLst>
                    <a:ext uri="{FF2B5EF4-FFF2-40B4-BE49-F238E27FC236}">
                      <a16:creationId xmlns:a16="http://schemas.microsoft.com/office/drawing/2014/main" id="{BC413839-3EAB-7ACA-636E-6FD0A25228F1}"/>
                    </a:ext>
                  </a:extLst>
                </p:cNvPr>
                <p:cNvSpPr/>
                <p:nvPr/>
              </p:nvSpPr>
              <p:spPr>
                <a:xfrm flipV="1">
                  <a:off x="2221198" y="1368958"/>
                  <a:ext cx="4590410" cy="852292"/>
                </a:xfrm>
                <a:prstGeom prst="arc">
                  <a:avLst>
                    <a:gd name="adj1" fmla="val 10932173"/>
                    <a:gd name="adj2" fmla="val 1775285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" name="Arc 70">
                  <a:extLst>
                    <a:ext uri="{FF2B5EF4-FFF2-40B4-BE49-F238E27FC236}">
                      <a16:creationId xmlns:a16="http://schemas.microsoft.com/office/drawing/2014/main" id="{0BFCE35C-B5FF-E97B-3F8C-66A7F5453D3F}"/>
                    </a:ext>
                  </a:extLst>
                </p:cNvPr>
                <p:cNvSpPr/>
                <p:nvPr/>
              </p:nvSpPr>
              <p:spPr>
                <a:xfrm>
                  <a:off x="2141945" y="2499726"/>
                  <a:ext cx="4590410" cy="1095063"/>
                </a:xfrm>
                <a:prstGeom prst="arc">
                  <a:avLst>
                    <a:gd name="adj1" fmla="val 11018746"/>
                    <a:gd name="adj2" fmla="val 17752850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A5AC5C9D-90F4-EDA6-C9B2-8958D6A133C7}"/>
                  </a:ext>
                </a:extLst>
              </p:cNvPr>
              <p:cNvSpPr/>
              <p:nvPr/>
            </p:nvSpPr>
            <p:spPr>
              <a:xfrm rot="17706824">
                <a:off x="2537420" y="1961871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Isosceles Triangle 68">
                <a:extLst>
                  <a:ext uri="{FF2B5EF4-FFF2-40B4-BE49-F238E27FC236}">
                    <a16:creationId xmlns:a16="http://schemas.microsoft.com/office/drawing/2014/main" id="{CA3BC8F1-58B3-B2BA-9230-B296109784B2}"/>
                  </a:ext>
                </a:extLst>
              </p:cNvPr>
              <p:cNvSpPr/>
              <p:nvPr/>
            </p:nvSpPr>
            <p:spPr>
              <a:xfrm rot="15425134">
                <a:off x="2500351" y="2614934"/>
                <a:ext cx="222857" cy="192118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53" name="Rectangle: Rounded Corners 58">
            <a:extLst>
              <a:ext uri="{FF2B5EF4-FFF2-40B4-BE49-F238E27FC236}">
                <a16:creationId xmlns:a16="http://schemas.microsoft.com/office/drawing/2014/main" id="{3F22F152-3D24-96D1-4985-608702AD3CB8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  <a:cs typeface="Arial" panose="020B0604020202020204" pitchFamily="34" charset="0"/>
              </a:rPr>
              <a:t>Solenoid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F9CCEBF-2593-6D99-AF2E-6C89045E20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71554" y="5592729"/>
            <a:ext cx="1613647" cy="117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95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4A826-09DD-706A-82D1-B10CCFF9B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2FE2CC-5B2C-E922-7BC3-663A63481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81" y="1137770"/>
            <a:ext cx="6254920" cy="5573036"/>
          </a:xfrm>
          <a:prstGeom prst="rect">
            <a:avLst/>
          </a:prstGeom>
        </p:spPr>
      </p:pic>
      <p:sp>
        <p:nvSpPr>
          <p:cNvPr id="13" name="Rectangle: Rounded Corners 58">
            <a:extLst>
              <a:ext uri="{FF2B5EF4-FFF2-40B4-BE49-F238E27FC236}">
                <a16:creationId xmlns:a16="http://schemas.microsoft.com/office/drawing/2014/main" id="{EFFA032A-B6EB-95ED-FFE4-9BE7F7BD6CB8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  <a:cs typeface="Arial" panose="020B0604020202020204" pitchFamily="34" charset="0"/>
              </a:rPr>
              <a:t>The motor effect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416FFC-7F78-5F7D-A9FE-0EE7268935BF}"/>
              </a:ext>
            </a:extLst>
          </p:cNvPr>
          <p:cNvGrpSpPr/>
          <p:nvPr/>
        </p:nvGrpSpPr>
        <p:grpSpPr>
          <a:xfrm>
            <a:off x="7656296" y="1314173"/>
            <a:ext cx="4317989" cy="4837652"/>
            <a:chOff x="6583593" y="810949"/>
            <a:chExt cx="4860879" cy="544587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C8768B3-BF25-61A0-C3AE-72EAC65E0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97198" y="2383322"/>
              <a:ext cx="4543822" cy="2258568"/>
            </a:xfrm>
            <a:prstGeom prst="rect">
              <a:avLst/>
            </a:prstGeom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A25F022-0126-1945-9242-E9F6F1F7B15F}"/>
                </a:ext>
              </a:extLst>
            </p:cNvPr>
            <p:cNvCxnSpPr>
              <a:cxnSpLocks/>
              <a:stCxn id="17" idx="2"/>
            </p:cNvCxnSpPr>
            <p:nvPr/>
          </p:nvCxnSpPr>
          <p:spPr>
            <a:xfrm flipH="1">
              <a:off x="9957150" y="1746425"/>
              <a:ext cx="357317" cy="742775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E4B3E9-A983-108F-B5E8-0D95EE2046C2}"/>
                </a:ext>
              </a:extLst>
            </p:cNvPr>
            <p:cNvSpPr txBox="1"/>
            <p:nvPr/>
          </p:nvSpPr>
          <p:spPr>
            <a:xfrm>
              <a:off x="9184462" y="810949"/>
              <a:ext cx="2260010" cy="935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/>
                <a:t>Wire carrying a current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732348C-78A5-35B1-D8F1-9EC10F9CFFB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20084" y="4350199"/>
              <a:ext cx="675351" cy="871304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6EDFE5C-5F84-F795-91F1-78A7FBF60325}"/>
                </a:ext>
              </a:extLst>
            </p:cNvPr>
            <p:cNvSpPr txBox="1"/>
            <p:nvPr/>
          </p:nvSpPr>
          <p:spPr>
            <a:xfrm>
              <a:off x="8228067" y="5321350"/>
              <a:ext cx="2982910" cy="935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/>
                <a:t>Direction of force acting on the wire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99141CE-F393-77BA-0604-E08777D22AD7}"/>
                </a:ext>
              </a:extLst>
            </p:cNvPr>
            <p:cNvSpPr txBox="1"/>
            <p:nvPr/>
          </p:nvSpPr>
          <p:spPr>
            <a:xfrm>
              <a:off x="6583593" y="1338257"/>
              <a:ext cx="2600868" cy="519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400" b="1" dirty="0"/>
                <a:t>Magnetic field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D603EB9-CF35-E2A3-41A6-3998EC2A99B6}"/>
                </a:ext>
              </a:extLst>
            </p:cNvPr>
            <p:cNvCxnSpPr>
              <a:cxnSpLocks/>
            </p:cNvCxnSpPr>
            <p:nvPr/>
          </p:nvCxnSpPr>
          <p:spPr>
            <a:xfrm>
              <a:off x="8299863" y="1803709"/>
              <a:ext cx="769246" cy="976067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0F8436B-2A1C-AB42-6490-57848E48D8D7}"/>
              </a:ext>
            </a:extLst>
          </p:cNvPr>
          <p:cNvSpPr txBox="1"/>
          <p:nvPr/>
        </p:nvSpPr>
        <p:spPr>
          <a:xfrm>
            <a:off x="1557859" y="6187586"/>
            <a:ext cx="56816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Flemming’s left-hand rule</a:t>
            </a:r>
          </a:p>
        </p:txBody>
      </p:sp>
    </p:spTree>
    <p:extLst>
      <p:ext uri="{BB962C8B-B14F-4D97-AF65-F5344CB8AC3E}">
        <p14:creationId xmlns:p14="http://schemas.microsoft.com/office/powerpoint/2010/main" val="2875471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9C877-D105-79D6-9D2E-B31891D4B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5DCDED2-6EC2-45D2-F2AA-70AB79356855}"/>
              </a:ext>
            </a:extLst>
          </p:cNvPr>
          <p:cNvSpPr txBox="1"/>
          <p:nvPr/>
        </p:nvSpPr>
        <p:spPr>
          <a:xfrm>
            <a:off x="166715" y="3086460"/>
            <a:ext cx="588789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B I L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5347E21-B402-F3BB-803F-49789C798F2C}"/>
              </a:ext>
            </a:extLst>
          </p:cNvPr>
          <p:cNvSpPr txBox="1"/>
          <p:nvPr/>
        </p:nvSpPr>
        <p:spPr>
          <a:xfrm>
            <a:off x="-130993" y="983074"/>
            <a:ext cx="2870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70C0"/>
                </a:solidFill>
                <a:cs typeface="Times New Roman" panose="02020603050405020304" pitchFamily="18" charset="0"/>
              </a:rPr>
              <a:t>Force acting on the wire</a:t>
            </a:r>
          </a:p>
          <a:p>
            <a:pPr algn="ctr"/>
            <a:r>
              <a:rPr lang="en-GB" sz="28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(Newtons)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8AD7C99-7993-2B76-F926-E9C52298BB3A}"/>
              </a:ext>
            </a:extLst>
          </p:cNvPr>
          <p:cNvSpPr txBox="1"/>
          <p:nvPr/>
        </p:nvSpPr>
        <p:spPr>
          <a:xfrm>
            <a:off x="2893112" y="1015469"/>
            <a:ext cx="37593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70C0"/>
                </a:solidFill>
                <a:cs typeface="Times New Roman" panose="02020603050405020304" pitchFamily="18" charset="0"/>
              </a:rPr>
              <a:t>Current flowing through the wire (</a:t>
            </a:r>
            <a:r>
              <a:rPr lang="en-GB" sz="28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Amps)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6924244-45D5-7B25-F7CB-6B78D1C88117}"/>
              </a:ext>
            </a:extLst>
          </p:cNvPr>
          <p:cNvSpPr txBox="1"/>
          <p:nvPr/>
        </p:nvSpPr>
        <p:spPr>
          <a:xfrm>
            <a:off x="4560766" y="5661601"/>
            <a:ext cx="3064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70C0"/>
                </a:solidFill>
                <a:cs typeface="Times New Roman" panose="02020603050405020304" pitchFamily="18" charset="0"/>
              </a:rPr>
              <a:t>Length of the wire (</a:t>
            </a:r>
            <a:r>
              <a:rPr lang="en-GB" sz="28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metres)</a:t>
            </a:r>
            <a:endParaRPr lang="en-GB" sz="28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4D62FCC-606A-4A80-D931-CDFA4936653D}"/>
              </a:ext>
            </a:extLst>
          </p:cNvPr>
          <p:cNvSpPr txBox="1"/>
          <p:nvPr/>
        </p:nvSpPr>
        <p:spPr>
          <a:xfrm>
            <a:off x="1595663" y="5442002"/>
            <a:ext cx="30641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70C0"/>
                </a:solidFill>
                <a:cs typeface="Times New Roman" panose="02020603050405020304" pitchFamily="18" charset="0"/>
              </a:rPr>
              <a:t>Magnetic flux density</a:t>
            </a:r>
          </a:p>
          <a:p>
            <a:pPr algn="ctr"/>
            <a:r>
              <a:rPr lang="en-GB" sz="28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(Tesla)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BB3003D-030E-8A60-D52C-B4808D8DE1E9}"/>
              </a:ext>
            </a:extLst>
          </p:cNvPr>
          <p:cNvCxnSpPr>
            <a:cxnSpLocks/>
          </p:cNvCxnSpPr>
          <p:nvPr/>
        </p:nvCxnSpPr>
        <p:spPr>
          <a:xfrm flipH="1">
            <a:off x="841829" y="2368069"/>
            <a:ext cx="464447" cy="1144537"/>
          </a:xfrm>
          <a:prstGeom prst="straightConnector1">
            <a:avLst/>
          </a:prstGeom>
          <a:ln w="76200">
            <a:solidFill>
              <a:srgbClr val="0070C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AEF5CC48-368F-D767-C6FC-3006FBB85510}"/>
              </a:ext>
            </a:extLst>
          </p:cNvPr>
          <p:cNvCxnSpPr>
            <a:cxnSpLocks/>
          </p:cNvCxnSpPr>
          <p:nvPr/>
        </p:nvCxnSpPr>
        <p:spPr>
          <a:xfrm flipH="1">
            <a:off x="4317990" y="2196056"/>
            <a:ext cx="457210" cy="1092574"/>
          </a:xfrm>
          <a:prstGeom prst="straightConnector1">
            <a:avLst/>
          </a:prstGeom>
          <a:ln w="76200">
            <a:solidFill>
              <a:srgbClr val="0070C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84B4607-34A0-899E-094D-E72D50C5DDE4}"/>
              </a:ext>
            </a:extLst>
          </p:cNvPr>
          <p:cNvCxnSpPr>
            <a:cxnSpLocks/>
          </p:cNvCxnSpPr>
          <p:nvPr/>
        </p:nvCxnSpPr>
        <p:spPr>
          <a:xfrm flipV="1">
            <a:off x="3127759" y="4764759"/>
            <a:ext cx="0" cy="704348"/>
          </a:xfrm>
          <a:prstGeom prst="straightConnector1">
            <a:avLst/>
          </a:prstGeom>
          <a:ln w="76200">
            <a:solidFill>
              <a:srgbClr val="0070C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8D44911-7927-28DC-2303-710EABD5B42F}"/>
              </a:ext>
            </a:extLst>
          </p:cNvPr>
          <p:cNvCxnSpPr>
            <a:cxnSpLocks/>
          </p:cNvCxnSpPr>
          <p:nvPr/>
        </p:nvCxnSpPr>
        <p:spPr>
          <a:xfrm flipH="1" flipV="1">
            <a:off x="5588413" y="4881900"/>
            <a:ext cx="466197" cy="796726"/>
          </a:xfrm>
          <a:prstGeom prst="straightConnector1">
            <a:avLst/>
          </a:prstGeom>
          <a:ln w="76200">
            <a:solidFill>
              <a:srgbClr val="0070C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9A720B6-6FB8-71F9-E6E6-CC8A3F4367F1}"/>
              </a:ext>
            </a:extLst>
          </p:cNvPr>
          <p:cNvGrpSpPr/>
          <p:nvPr/>
        </p:nvGrpSpPr>
        <p:grpSpPr>
          <a:xfrm>
            <a:off x="7656296" y="1314173"/>
            <a:ext cx="4317989" cy="4837652"/>
            <a:chOff x="6583593" y="810949"/>
            <a:chExt cx="4860879" cy="5445877"/>
          </a:xfrm>
        </p:grpSpPr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7674B016-FCDA-7F33-7650-BFE4CA65A5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97198" y="2383322"/>
              <a:ext cx="4543822" cy="2258568"/>
            </a:xfrm>
            <a:prstGeom prst="rect">
              <a:avLst/>
            </a:prstGeom>
          </p:spPr>
        </p:pic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8708A895-4D42-01D4-F061-C229B8FC87F2}"/>
                </a:ext>
              </a:extLst>
            </p:cNvPr>
            <p:cNvCxnSpPr>
              <a:cxnSpLocks/>
              <a:stCxn id="103" idx="2"/>
            </p:cNvCxnSpPr>
            <p:nvPr/>
          </p:nvCxnSpPr>
          <p:spPr>
            <a:xfrm flipH="1">
              <a:off x="9957150" y="1746425"/>
              <a:ext cx="357317" cy="742775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D9D80A1-4BCE-9119-55D5-B729E4B5AC76}"/>
                </a:ext>
              </a:extLst>
            </p:cNvPr>
            <p:cNvSpPr txBox="1"/>
            <p:nvPr/>
          </p:nvSpPr>
          <p:spPr>
            <a:xfrm>
              <a:off x="9184462" y="810949"/>
              <a:ext cx="2260010" cy="935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/>
                <a:t>Wire carrying a current</a:t>
              </a:r>
            </a:p>
          </p:txBody>
        </p: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FDDDA42F-1DC9-8A5A-DDE9-D78A4A7CE7C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20084" y="4350199"/>
              <a:ext cx="675351" cy="871304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B8A96B9-CE7B-D6DB-6D52-7EF19358725D}"/>
                </a:ext>
              </a:extLst>
            </p:cNvPr>
            <p:cNvSpPr txBox="1"/>
            <p:nvPr/>
          </p:nvSpPr>
          <p:spPr>
            <a:xfrm>
              <a:off x="8228067" y="5321350"/>
              <a:ext cx="2982910" cy="935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/>
                <a:t>Direction of force acting on the wire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94A08B7-1F15-02EA-7ABE-68F5E2D6E33D}"/>
                </a:ext>
              </a:extLst>
            </p:cNvPr>
            <p:cNvSpPr txBox="1"/>
            <p:nvPr/>
          </p:nvSpPr>
          <p:spPr>
            <a:xfrm>
              <a:off x="6583593" y="1338257"/>
              <a:ext cx="2600868" cy="519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400" b="1" dirty="0"/>
                <a:t>Magnetic field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35B16A40-575E-861D-8D96-82FA91698E90}"/>
                </a:ext>
              </a:extLst>
            </p:cNvPr>
            <p:cNvCxnSpPr>
              <a:cxnSpLocks/>
            </p:cNvCxnSpPr>
            <p:nvPr/>
          </p:nvCxnSpPr>
          <p:spPr>
            <a:xfrm>
              <a:off x="8299863" y="1803709"/>
              <a:ext cx="769246" cy="976067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Rectangle: Rounded Corners 58">
            <a:extLst>
              <a:ext uri="{FF2B5EF4-FFF2-40B4-BE49-F238E27FC236}">
                <a16:creationId xmlns:a16="http://schemas.microsoft.com/office/drawing/2014/main" id="{B0051A91-6960-7C0D-9464-2567A907D2E8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  <a:cs typeface="Arial" panose="020B0604020202020204" pitchFamily="34" charset="0"/>
              </a:rPr>
              <a:t>The motor effect</a:t>
            </a:r>
          </a:p>
        </p:txBody>
      </p:sp>
    </p:spTree>
    <p:extLst>
      <p:ext uri="{BB962C8B-B14F-4D97-AF65-F5344CB8AC3E}">
        <p14:creationId xmlns:p14="http://schemas.microsoft.com/office/powerpoint/2010/main" val="1675424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898AF7FB-E2AB-B2E5-37A9-40F7C3D98095}"/>
              </a:ext>
            </a:extLst>
          </p:cNvPr>
          <p:cNvGrpSpPr/>
          <p:nvPr/>
        </p:nvGrpSpPr>
        <p:grpSpPr>
          <a:xfrm>
            <a:off x="4675940" y="3324512"/>
            <a:ext cx="3799298" cy="1035344"/>
            <a:chOff x="7684490" y="2551576"/>
            <a:chExt cx="4391594" cy="1196750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27C9506E-78A3-CEB2-9A76-509102D06F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9278933" y="1449117"/>
              <a:ext cx="1196748" cy="3401670"/>
            </a:xfrm>
            <a:prstGeom prst="rect">
              <a:avLst/>
            </a:prstGeom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BBECAF1-9D22-BC9C-26D3-D5FBF8B99F24}"/>
                </a:ext>
              </a:extLst>
            </p:cNvPr>
            <p:cNvSpPr/>
            <p:nvPr/>
          </p:nvSpPr>
          <p:spPr>
            <a:xfrm rot="16200000">
              <a:off x="7332108" y="2903959"/>
              <a:ext cx="1196747" cy="491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236186E-97F0-26EF-BAD5-BF3A28E4A97D}"/>
                </a:ext>
              </a:extLst>
            </p:cNvPr>
            <p:cNvSpPr/>
            <p:nvPr/>
          </p:nvSpPr>
          <p:spPr>
            <a:xfrm rot="16200000">
              <a:off x="11231719" y="2903958"/>
              <a:ext cx="1196747" cy="491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A3468E9-C5F9-AC89-A452-9F8FED427A40}"/>
              </a:ext>
            </a:extLst>
          </p:cNvPr>
          <p:cNvGrpSpPr/>
          <p:nvPr/>
        </p:nvGrpSpPr>
        <p:grpSpPr>
          <a:xfrm>
            <a:off x="2113017" y="2861114"/>
            <a:ext cx="6950932" cy="1962149"/>
            <a:chOff x="1072120" y="2551578"/>
            <a:chExt cx="6137844" cy="130772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C45F639-3CD1-B290-C4FE-ADDB78FD0D52}"/>
                </a:ext>
              </a:extLst>
            </p:cNvPr>
            <p:cNvSpPr/>
            <p:nvPr/>
          </p:nvSpPr>
          <p:spPr>
            <a:xfrm>
              <a:off x="1072120" y="255158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8BF3DC0-E8EB-B49E-B199-AC6CD1A5065B}"/>
                </a:ext>
              </a:extLst>
            </p:cNvPr>
            <p:cNvSpPr/>
            <p:nvPr/>
          </p:nvSpPr>
          <p:spPr>
            <a:xfrm>
              <a:off x="1221998" y="255157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251080D-4F32-2297-8F9B-479EA05B3EAE}"/>
                </a:ext>
              </a:extLst>
            </p:cNvPr>
            <p:cNvSpPr/>
            <p:nvPr/>
          </p:nvSpPr>
          <p:spPr>
            <a:xfrm>
              <a:off x="1380748" y="255158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4C8A4F6-67B1-47CB-6A55-9B3948C26570}"/>
                </a:ext>
              </a:extLst>
            </p:cNvPr>
            <p:cNvSpPr/>
            <p:nvPr/>
          </p:nvSpPr>
          <p:spPr>
            <a:xfrm>
              <a:off x="1548370" y="2551578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2584A8C-FBC5-CF62-C85B-2F5FCF7A60CB}"/>
                </a:ext>
              </a:extLst>
            </p:cNvPr>
            <p:cNvSpPr/>
            <p:nvPr/>
          </p:nvSpPr>
          <p:spPr>
            <a:xfrm>
              <a:off x="1707120" y="255157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0380E14-E461-A8F2-D6E2-3DF61A1947BA}"/>
                </a:ext>
              </a:extLst>
            </p:cNvPr>
            <p:cNvSpPr/>
            <p:nvPr/>
          </p:nvSpPr>
          <p:spPr>
            <a:xfrm>
              <a:off x="1874742" y="2551584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C66FFCD-7FA6-886F-28A3-A9646777A8F4}"/>
                </a:ext>
              </a:extLst>
            </p:cNvPr>
            <p:cNvSpPr/>
            <p:nvPr/>
          </p:nvSpPr>
          <p:spPr>
            <a:xfrm>
              <a:off x="2042364" y="255158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D0A4202-85D3-7C40-4BE7-BEF42423FEDC}"/>
                </a:ext>
              </a:extLst>
            </p:cNvPr>
            <p:cNvSpPr/>
            <p:nvPr/>
          </p:nvSpPr>
          <p:spPr>
            <a:xfrm>
              <a:off x="2201114" y="255158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04DE0E4-9866-D948-E721-769B4B3EE1D5}"/>
                </a:ext>
              </a:extLst>
            </p:cNvPr>
            <p:cNvSpPr/>
            <p:nvPr/>
          </p:nvSpPr>
          <p:spPr>
            <a:xfrm>
              <a:off x="2350992" y="255158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B8EB983-1469-2F13-A580-3C495AE22045}"/>
                </a:ext>
              </a:extLst>
            </p:cNvPr>
            <p:cNvSpPr/>
            <p:nvPr/>
          </p:nvSpPr>
          <p:spPr>
            <a:xfrm>
              <a:off x="2509742" y="255158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89805F-DFDB-BA12-8EE3-6D95579A20D8}"/>
                </a:ext>
              </a:extLst>
            </p:cNvPr>
            <p:cNvSpPr/>
            <p:nvPr/>
          </p:nvSpPr>
          <p:spPr>
            <a:xfrm>
              <a:off x="2677364" y="255158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1109207-5D63-061E-8E90-11C0ACC2F829}"/>
                </a:ext>
              </a:extLst>
            </p:cNvPr>
            <p:cNvSpPr/>
            <p:nvPr/>
          </p:nvSpPr>
          <p:spPr>
            <a:xfrm>
              <a:off x="2836114" y="255158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E378EB0-C820-BCA8-0CCC-E11017FCDF6A}"/>
                </a:ext>
              </a:extLst>
            </p:cNvPr>
            <p:cNvSpPr/>
            <p:nvPr/>
          </p:nvSpPr>
          <p:spPr>
            <a:xfrm>
              <a:off x="3008872" y="255158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A6A4F6D-9016-7EA8-5DD3-FF242CFE5D3B}"/>
                </a:ext>
              </a:extLst>
            </p:cNvPr>
            <p:cNvSpPr/>
            <p:nvPr/>
          </p:nvSpPr>
          <p:spPr>
            <a:xfrm>
              <a:off x="3167622" y="255158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B90E47D-F9A1-F80B-960A-DE6F1D931333}"/>
                </a:ext>
              </a:extLst>
            </p:cNvPr>
            <p:cNvSpPr/>
            <p:nvPr/>
          </p:nvSpPr>
          <p:spPr>
            <a:xfrm>
              <a:off x="3335244" y="255157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3924EF6-2B19-5DCC-C7A7-38DD3C66925E}"/>
                </a:ext>
              </a:extLst>
            </p:cNvPr>
            <p:cNvSpPr/>
            <p:nvPr/>
          </p:nvSpPr>
          <p:spPr>
            <a:xfrm>
              <a:off x="3493994" y="255158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20C405-891A-3A12-629E-7826E1A77B8D}"/>
                </a:ext>
              </a:extLst>
            </p:cNvPr>
            <p:cNvSpPr/>
            <p:nvPr/>
          </p:nvSpPr>
          <p:spPr>
            <a:xfrm>
              <a:off x="3643872" y="255157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6658DA8-B080-1287-9C0D-C6E270336957}"/>
                </a:ext>
              </a:extLst>
            </p:cNvPr>
            <p:cNvSpPr/>
            <p:nvPr/>
          </p:nvSpPr>
          <p:spPr>
            <a:xfrm>
              <a:off x="3802622" y="255158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7687A96-C6E2-ECFF-9EA1-6EF1F7D34DC8}"/>
                </a:ext>
              </a:extLst>
            </p:cNvPr>
            <p:cNvSpPr/>
            <p:nvPr/>
          </p:nvSpPr>
          <p:spPr>
            <a:xfrm>
              <a:off x="3970244" y="2551578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34B06A0-B7F2-90CA-3D76-2CFC1C8CC6A1}"/>
                </a:ext>
              </a:extLst>
            </p:cNvPr>
            <p:cNvSpPr/>
            <p:nvPr/>
          </p:nvSpPr>
          <p:spPr>
            <a:xfrm>
              <a:off x="4128994" y="255157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085C70F-6129-3146-90BA-511DA74DB846}"/>
                </a:ext>
              </a:extLst>
            </p:cNvPr>
            <p:cNvSpPr/>
            <p:nvPr/>
          </p:nvSpPr>
          <p:spPr>
            <a:xfrm>
              <a:off x="4311840" y="2551578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EE11436-BF87-515E-15DE-57EA8E05C231}"/>
                </a:ext>
              </a:extLst>
            </p:cNvPr>
            <p:cNvSpPr/>
            <p:nvPr/>
          </p:nvSpPr>
          <p:spPr>
            <a:xfrm>
              <a:off x="4470590" y="255157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CA9C8F4-D712-68B0-9235-62867ABFBD14}"/>
                </a:ext>
              </a:extLst>
            </p:cNvPr>
            <p:cNvSpPr/>
            <p:nvPr/>
          </p:nvSpPr>
          <p:spPr>
            <a:xfrm>
              <a:off x="4638212" y="2551584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A33C0D7-C121-0C86-8742-51D7E7059EC0}"/>
                </a:ext>
              </a:extLst>
            </p:cNvPr>
            <p:cNvSpPr/>
            <p:nvPr/>
          </p:nvSpPr>
          <p:spPr>
            <a:xfrm>
              <a:off x="4805834" y="255158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59EA13D-FC9C-0DD5-F4FD-83072529E0A7}"/>
                </a:ext>
              </a:extLst>
            </p:cNvPr>
            <p:cNvSpPr/>
            <p:nvPr/>
          </p:nvSpPr>
          <p:spPr>
            <a:xfrm>
              <a:off x="4964584" y="255158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CDC9264-0F96-CD40-88FB-ABEFC5D321CD}"/>
                </a:ext>
              </a:extLst>
            </p:cNvPr>
            <p:cNvSpPr/>
            <p:nvPr/>
          </p:nvSpPr>
          <p:spPr>
            <a:xfrm>
              <a:off x="5114462" y="255158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05908EB-A9A3-006B-0C1B-D14D1AC46AD8}"/>
                </a:ext>
              </a:extLst>
            </p:cNvPr>
            <p:cNvSpPr/>
            <p:nvPr/>
          </p:nvSpPr>
          <p:spPr>
            <a:xfrm>
              <a:off x="5273212" y="255158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EEE0-AAE7-DCB4-D308-19094C6E2050}"/>
                </a:ext>
              </a:extLst>
            </p:cNvPr>
            <p:cNvSpPr/>
            <p:nvPr/>
          </p:nvSpPr>
          <p:spPr>
            <a:xfrm>
              <a:off x="5440834" y="255158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6B9AF36-B9B6-CC59-3A0A-19822A6DF7DB}"/>
                </a:ext>
              </a:extLst>
            </p:cNvPr>
            <p:cNvSpPr/>
            <p:nvPr/>
          </p:nvSpPr>
          <p:spPr>
            <a:xfrm>
              <a:off x="5599584" y="255158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99EFE7A-6B7E-7FCE-8DD1-DE021C43616E}"/>
                </a:ext>
              </a:extLst>
            </p:cNvPr>
            <p:cNvSpPr/>
            <p:nvPr/>
          </p:nvSpPr>
          <p:spPr>
            <a:xfrm>
              <a:off x="5772342" y="255158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6EB6DF6-2FFD-2A77-F31E-85C99DB3C136}"/>
                </a:ext>
              </a:extLst>
            </p:cNvPr>
            <p:cNvSpPr/>
            <p:nvPr/>
          </p:nvSpPr>
          <p:spPr>
            <a:xfrm>
              <a:off x="5931092" y="255158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9040754-3875-4DEC-0FB2-7E31763DBC59}"/>
                </a:ext>
              </a:extLst>
            </p:cNvPr>
            <p:cNvSpPr/>
            <p:nvPr/>
          </p:nvSpPr>
          <p:spPr>
            <a:xfrm>
              <a:off x="6098714" y="255157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424F27F-B56E-41B7-5287-73D97CE5E75D}"/>
                </a:ext>
              </a:extLst>
            </p:cNvPr>
            <p:cNvSpPr/>
            <p:nvPr/>
          </p:nvSpPr>
          <p:spPr>
            <a:xfrm>
              <a:off x="6257464" y="255158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4DA7A74-8022-CC92-6711-7942B75DEE1A}"/>
                </a:ext>
              </a:extLst>
            </p:cNvPr>
            <p:cNvSpPr/>
            <p:nvPr/>
          </p:nvSpPr>
          <p:spPr>
            <a:xfrm>
              <a:off x="6407342" y="255157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01037F-6D0D-E700-893B-DF9166F25CFA}"/>
                </a:ext>
              </a:extLst>
            </p:cNvPr>
            <p:cNvSpPr/>
            <p:nvPr/>
          </p:nvSpPr>
          <p:spPr>
            <a:xfrm>
              <a:off x="6566092" y="255158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1C7987C-F2B7-0BC3-FECF-100CD5A4409C}"/>
                </a:ext>
              </a:extLst>
            </p:cNvPr>
            <p:cNvSpPr/>
            <p:nvPr/>
          </p:nvSpPr>
          <p:spPr>
            <a:xfrm>
              <a:off x="6733714" y="2551578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A894552-34B3-365D-2AF9-842B21A03D99}"/>
                </a:ext>
              </a:extLst>
            </p:cNvPr>
            <p:cNvSpPr/>
            <p:nvPr/>
          </p:nvSpPr>
          <p:spPr>
            <a:xfrm>
              <a:off x="6892464" y="255157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Rectangle: Rounded Corners 58">
            <a:extLst>
              <a:ext uri="{FF2B5EF4-FFF2-40B4-BE49-F238E27FC236}">
                <a16:creationId xmlns:a16="http://schemas.microsoft.com/office/drawing/2014/main" id="{0515A34D-696F-7127-FF8C-27D10B44A1AF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  <a:cs typeface="Arial" panose="020B0604020202020204" pitchFamily="34" charset="0"/>
              </a:rPr>
              <a:t>The motor effect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2570B31D-09BA-3E4B-3F61-3C9BA309E972}"/>
              </a:ext>
            </a:extLst>
          </p:cNvPr>
          <p:cNvSpPr/>
          <p:nvPr/>
        </p:nvSpPr>
        <p:spPr>
          <a:xfrm rot="16200000">
            <a:off x="6290386" y="3624144"/>
            <a:ext cx="565250" cy="3325000"/>
          </a:xfrm>
          <a:prstGeom prst="leftBrace">
            <a:avLst>
              <a:gd name="adj1" fmla="val 67392"/>
              <a:gd name="adj2" fmla="val 50000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23903C-39AE-9E87-B3F3-8528158E1217}"/>
              </a:ext>
            </a:extLst>
          </p:cNvPr>
          <p:cNvSpPr txBox="1"/>
          <p:nvPr/>
        </p:nvSpPr>
        <p:spPr>
          <a:xfrm>
            <a:off x="3666760" y="5750024"/>
            <a:ext cx="58125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Solenoid formed between either terminal of the battery and the wire.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A45D81-E9C2-1331-3168-9C7AA539A268}"/>
              </a:ext>
            </a:extLst>
          </p:cNvPr>
          <p:cNvCxnSpPr>
            <a:cxnSpLocks/>
          </p:cNvCxnSpPr>
          <p:nvPr/>
        </p:nvCxnSpPr>
        <p:spPr>
          <a:xfrm>
            <a:off x="4845673" y="2271074"/>
            <a:ext cx="0" cy="78612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808D3A9-4488-93F0-BBCF-82F4F4CE3124}"/>
              </a:ext>
            </a:extLst>
          </p:cNvPr>
          <p:cNvSpPr txBox="1"/>
          <p:nvPr/>
        </p:nvSpPr>
        <p:spPr>
          <a:xfrm>
            <a:off x="609599" y="1316964"/>
            <a:ext cx="114662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The magnetic field generated by the solenoid interacts with the magnetic field of the permanent magnets, creating a force.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A5E0FA-1B02-8AF4-169E-BB12FE9949B5}"/>
              </a:ext>
            </a:extLst>
          </p:cNvPr>
          <p:cNvCxnSpPr>
            <a:cxnSpLocks/>
          </p:cNvCxnSpPr>
          <p:nvPr/>
        </p:nvCxnSpPr>
        <p:spPr>
          <a:xfrm>
            <a:off x="8334782" y="2271074"/>
            <a:ext cx="0" cy="78612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799B0C66-047B-D2DA-D749-21EA740AC4F8}"/>
              </a:ext>
            </a:extLst>
          </p:cNvPr>
          <p:cNvSpPr txBox="1"/>
          <p:nvPr/>
        </p:nvSpPr>
        <p:spPr>
          <a:xfrm>
            <a:off x="0" y="6211669"/>
            <a:ext cx="2686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https://www.youtube.com/watch?v=J9b0J29OzAU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19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1C41ACD-9B0C-8F15-6228-FEB3C96EE2F6}"/>
              </a:ext>
            </a:extLst>
          </p:cNvPr>
          <p:cNvCxnSpPr>
            <a:cxnSpLocks/>
          </p:cNvCxnSpPr>
          <p:nvPr/>
        </p:nvCxnSpPr>
        <p:spPr>
          <a:xfrm>
            <a:off x="2027943" y="5841175"/>
            <a:ext cx="2048256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E9E94A-0CC2-6DE7-1B60-8C06EE8AD0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5328" y="2131197"/>
            <a:ext cx="1196748" cy="34016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5A1D02-0FF6-124F-D4A1-A590D6D4F1FE}"/>
              </a:ext>
            </a:extLst>
          </p:cNvPr>
          <p:cNvSpPr/>
          <p:nvPr/>
        </p:nvSpPr>
        <p:spPr>
          <a:xfrm>
            <a:off x="2837276" y="5522763"/>
            <a:ext cx="923366" cy="49198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D9678E7-2755-BFCB-5360-43415CEE1BAC}"/>
              </a:ext>
            </a:extLst>
          </p:cNvPr>
          <p:cNvCxnSpPr>
            <a:cxnSpLocks/>
          </p:cNvCxnSpPr>
          <p:nvPr/>
        </p:nvCxnSpPr>
        <p:spPr>
          <a:xfrm>
            <a:off x="3298959" y="1914843"/>
            <a:ext cx="0" cy="224651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5CD2ECF-8A78-6108-CA94-D33DEA62B585}"/>
              </a:ext>
            </a:extLst>
          </p:cNvPr>
          <p:cNvCxnSpPr>
            <a:cxnSpLocks/>
          </p:cNvCxnSpPr>
          <p:nvPr/>
        </p:nvCxnSpPr>
        <p:spPr>
          <a:xfrm>
            <a:off x="3298959" y="1634935"/>
            <a:ext cx="1271016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7A05503-5777-EFB8-751B-8FC369595227}"/>
              </a:ext>
            </a:extLst>
          </p:cNvPr>
          <p:cNvCxnSpPr>
            <a:cxnSpLocks/>
          </p:cNvCxnSpPr>
          <p:nvPr/>
        </p:nvCxnSpPr>
        <p:spPr>
          <a:xfrm>
            <a:off x="4569975" y="1634935"/>
            <a:ext cx="0" cy="3995928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225864E-3DA6-9C39-3678-DF2E21B775D6}"/>
              </a:ext>
            </a:extLst>
          </p:cNvPr>
          <p:cNvCxnSpPr>
            <a:cxnSpLocks/>
          </p:cNvCxnSpPr>
          <p:nvPr/>
        </p:nvCxnSpPr>
        <p:spPr>
          <a:xfrm>
            <a:off x="2494287" y="5630863"/>
            <a:ext cx="2075688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F39898D-3278-A080-16E9-184EEEF6F1B3}"/>
              </a:ext>
            </a:extLst>
          </p:cNvPr>
          <p:cNvCxnSpPr>
            <a:cxnSpLocks/>
          </p:cNvCxnSpPr>
          <p:nvPr/>
        </p:nvCxnSpPr>
        <p:spPr>
          <a:xfrm>
            <a:off x="2027943" y="1634935"/>
            <a:ext cx="1271016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2294659-F4FC-2636-C3DA-F787C6E8DB31}"/>
              </a:ext>
            </a:extLst>
          </p:cNvPr>
          <p:cNvCxnSpPr>
            <a:cxnSpLocks/>
          </p:cNvCxnSpPr>
          <p:nvPr/>
        </p:nvCxnSpPr>
        <p:spPr>
          <a:xfrm>
            <a:off x="2027943" y="1634935"/>
            <a:ext cx="0" cy="420624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>
            <a:extLst>
              <a:ext uri="{FF2B5EF4-FFF2-40B4-BE49-F238E27FC236}">
                <a16:creationId xmlns:a16="http://schemas.microsoft.com/office/drawing/2014/main" id="{47688BB5-4E49-56B3-110B-CF126F507F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9308" y="2035652"/>
            <a:ext cx="1196748" cy="3401670"/>
          </a:xfrm>
          <a:prstGeom prst="rect">
            <a:avLst/>
          </a:prstGeom>
        </p:spPr>
      </p:pic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6C124948-29D7-6977-18CE-DD74EFA8A5C3}"/>
              </a:ext>
            </a:extLst>
          </p:cNvPr>
          <p:cNvSpPr/>
          <p:nvPr/>
        </p:nvSpPr>
        <p:spPr>
          <a:xfrm>
            <a:off x="7651853" y="2445068"/>
            <a:ext cx="2598051" cy="1016000"/>
          </a:xfrm>
          <a:custGeom>
            <a:avLst/>
            <a:gdLst>
              <a:gd name="connsiteX0" fmla="*/ 902100 w 2863742"/>
              <a:gd name="connsiteY0" fmla="*/ 0 h 1016000"/>
              <a:gd name="connsiteX1" fmla="*/ 89300 w 2863742"/>
              <a:gd name="connsiteY1" fmla="*/ 362857 h 1016000"/>
              <a:gd name="connsiteX2" fmla="*/ 2774443 w 2863742"/>
              <a:gd name="connsiteY2" fmla="*/ 624115 h 1016000"/>
              <a:gd name="connsiteX3" fmla="*/ 1961643 w 2863742"/>
              <a:gd name="connsiteY3" fmla="*/ 10160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3742" h="1016000">
                <a:moveTo>
                  <a:pt x="902100" y="0"/>
                </a:moveTo>
                <a:cubicBezTo>
                  <a:pt x="339671" y="129419"/>
                  <a:pt x="-222757" y="258838"/>
                  <a:pt x="89300" y="362857"/>
                </a:cubicBezTo>
                <a:cubicBezTo>
                  <a:pt x="401357" y="466876"/>
                  <a:pt x="2462386" y="515258"/>
                  <a:pt x="2774443" y="624115"/>
                </a:cubicBezTo>
                <a:cubicBezTo>
                  <a:pt x="3086500" y="732972"/>
                  <a:pt x="2524071" y="874486"/>
                  <a:pt x="1961643" y="1016000"/>
                </a:cubicBezTo>
              </a:path>
            </a:pathLst>
          </a:cu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A49C83A-AAB1-BC01-7869-1F8974BFF104}"/>
              </a:ext>
            </a:extLst>
          </p:cNvPr>
          <p:cNvSpPr/>
          <p:nvPr/>
        </p:nvSpPr>
        <p:spPr>
          <a:xfrm>
            <a:off x="7651852" y="3433195"/>
            <a:ext cx="2598051" cy="1016000"/>
          </a:xfrm>
          <a:custGeom>
            <a:avLst/>
            <a:gdLst>
              <a:gd name="connsiteX0" fmla="*/ 902100 w 2863742"/>
              <a:gd name="connsiteY0" fmla="*/ 0 h 1016000"/>
              <a:gd name="connsiteX1" fmla="*/ 89300 w 2863742"/>
              <a:gd name="connsiteY1" fmla="*/ 362857 h 1016000"/>
              <a:gd name="connsiteX2" fmla="*/ 2774443 w 2863742"/>
              <a:gd name="connsiteY2" fmla="*/ 624115 h 1016000"/>
              <a:gd name="connsiteX3" fmla="*/ 1961643 w 2863742"/>
              <a:gd name="connsiteY3" fmla="*/ 10160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3742" h="1016000">
                <a:moveTo>
                  <a:pt x="902100" y="0"/>
                </a:moveTo>
                <a:cubicBezTo>
                  <a:pt x="339671" y="129419"/>
                  <a:pt x="-222757" y="258838"/>
                  <a:pt x="89300" y="362857"/>
                </a:cubicBezTo>
                <a:cubicBezTo>
                  <a:pt x="401357" y="466876"/>
                  <a:pt x="2462386" y="515258"/>
                  <a:pt x="2774443" y="624115"/>
                </a:cubicBezTo>
                <a:cubicBezTo>
                  <a:pt x="3086500" y="732972"/>
                  <a:pt x="2524071" y="874486"/>
                  <a:pt x="1961643" y="1016000"/>
                </a:cubicBezTo>
              </a:path>
            </a:pathLst>
          </a:cu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B05504E4-EB03-F2D6-45C0-3451832E17F6}"/>
              </a:ext>
            </a:extLst>
          </p:cNvPr>
          <p:cNvSpPr/>
          <p:nvPr/>
        </p:nvSpPr>
        <p:spPr>
          <a:xfrm>
            <a:off x="7651851" y="4561841"/>
            <a:ext cx="2598051" cy="1016000"/>
          </a:xfrm>
          <a:custGeom>
            <a:avLst/>
            <a:gdLst>
              <a:gd name="connsiteX0" fmla="*/ 902100 w 2863742"/>
              <a:gd name="connsiteY0" fmla="*/ 0 h 1016000"/>
              <a:gd name="connsiteX1" fmla="*/ 89300 w 2863742"/>
              <a:gd name="connsiteY1" fmla="*/ 362857 h 1016000"/>
              <a:gd name="connsiteX2" fmla="*/ 2774443 w 2863742"/>
              <a:gd name="connsiteY2" fmla="*/ 624115 h 1016000"/>
              <a:gd name="connsiteX3" fmla="*/ 1961643 w 2863742"/>
              <a:gd name="connsiteY3" fmla="*/ 10160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3742" h="1016000">
                <a:moveTo>
                  <a:pt x="902100" y="0"/>
                </a:moveTo>
                <a:cubicBezTo>
                  <a:pt x="339671" y="129419"/>
                  <a:pt x="-222757" y="258838"/>
                  <a:pt x="89300" y="362857"/>
                </a:cubicBezTo>
                <a:cubicBezTo>
                  <a:pt x="401357" y="466876"/>
                  <a:pt x="2462386" y="515258"/>
                  <a:pt x="2774443" y="624115"/>
                </a:cubicBezTo>
                <a:cubicBezTo>
                  <a:pt x="3086500" y="732972"/>
                  <a:pt x="2524071" y="874486"/>
                  <a:pt x="1961643" y="1016000"/>
                </a:cubicBezTo>
              </a:path>
            </a:pathLst>
          </a:cu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EE9750D-CCE0-FDAE-EF79-9F0E9C9D5CB9}"/>
              </a:ext>
            </a:extLst>
          </p:cNvPr>
          <p:cNvSpPr/>
          <p:nvPr/>
        </p:nvSpPr>
        <p:spPr>
          <a:xfrm>
            <a:off x="8492596" y="5392790"/>
            <a:ext cx="923366" cy="49198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F6A441B-496F-09A1-3846-CA9AE33E39E7}"/>
              </a:ext>
            </a:extLst>
          </p:cNvPr>
          <p:cNvCxnSpPr>
            <a:cxnSpLocks/>
          </p:cNvCxnSpPr>
          <p:nvPr/>
        </p:nvCxnSpPr>
        <p:spPr>
          <a:xfrm>
            <a:off x="8359308" y="5568271"/>
            <a:ext cx="1171414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Arc 85">
            <a:extLst>
              <a:ext uri="{FF2B5EF4-FFF2-40B4-BE49-F238E27FC236}">
                <a16:creationId xmlns:a16="http://schemas.microsoft.com/office/drawing/2014/main" id="{458EA490-B16F-4719-A754-9E918EB5D7E4}"/>
              </a:ext>
            </a:extLst>
          </p:cNvPr>
          <p:cNvSpPr/>
          <p:nvPr/>
        </p:nvSpPr>
        <p:spPr>
          <a:xfrm>
            <a:off x="8962332" y="1303439"/>
            <a:ext cx="877432" cy="1099924"/>
          </a:xfrm>
          <a:prstGeom prst="arc">
            <a:avLst>
              <a:gd name="adj1" fmla="val 10463145"/>
              <a:gd name="adj2" fmla="val 5365551"/>
            </a:avLst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86AE563-EE1D-569B-DFB5-5D1C4951A226}"/>
              </a:ext>
            </a:extLst>
          </p:cNvPr>
          <p:cNvCxnSpPr>
            <a:cxnSpLocks/>
          </p:cNvCxnSpPr>
          <p:nvPr/>
        </p:nvCxnSpPr>
        <p:spPr>
          <a:xfrm>
            <a:off x="8945015" y="1834192"/>
            <a:ext cx="0" cy="243983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82E2721E-A9BA-2468-88AB-74C87987F4A0}"/>
              </a:ext>
            </a:extLst>
          </p:cNvPr>
          <p:cNvCxnSpPr>
            <a:cxnSpLocks/>
          </p:cNvCxnSpPr>
          <p:nvPr/>
        </p:nvCxnSpPr>
        <p:spPr>
          <a:xfrm>
            <a:off x="3298959" y="1634935"/>
            <a:ext cx="0" cy="365633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0964" y="6476304"/>
            <a:ext cx="57116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https://www.youtube.com/watch?v=RGFtpOZxThc&amp;t=116s</a:t>
            </a:r>
            <a:endParaRPr lang="en-GB" dirty="0"/>
          </a:p>
          <a:p>
            <a:endParaRPr lang="en-GB" dirty="0"/>
          </a:p>
        </p:txBody>
      </p:sp>
      <p:sp>
        <p:nvSpPr>
          <p:cNvPr id="4" name="Rectangle: Rounded Corners 58">
            <a:extLst>
              <a:ext uri="{FF2B5EF4-FFF2-40B4-BE49-F238E27FC236}">
                <a16:creationId xmlns:a16="http://schemas.microsoft.com/office/drawing/2014/main" id="{954D5F39-8B84-9AF5-1418-BF2727F63506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  <a:cs typeface="Arial" panose="020B0604020202020204" pitchFamily="34" charset="0"/>
              </a:rPr>
              <a:t>The motor effect – homopolar motor</a:t>
            </a:r>
          </a:p>
        </p:txBody>
      </p:sp>
    </p:spTree>
    <p:extLst>
      <p:ext uri="{BB962C8B-B14F-4D97-AF65-F5344CB8AC3E}">
        <p14:creationId xmlns:p14="http://schemas.microsoft.com/office/powerpoint/2010/main" val="93792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1C41ACD-9B0C-8F15-6228-FEB3C96EE2F6}"/>
              </a:ext>
            </a:extLst>
          </p:cNvPr>
          <p:cNvCxnSpPr>
            <a:cxnSpLocks/>
          </p:cNvCxnSpPr>
          <p:nvPr/>
        </p:nvCxnSpPr>
        <p:spPr>
          <a:xfrm>
            <a:off x="7601019" y="4895068"/>
            <a:ext cx="1792429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E9E94A-0CC2-6DE7-1B60-8C06EE8AD0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2550" y="1648465"/>
            <a:ext cx="1047274" cy="29768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5A1D02-0FF6-124F-D4A1-A590D6D4F1FE}"/>
              </a:ext>
            </a:extLst>
          </p:cNvPr>
          <p:cNvSpPr/>
          <p:nvPr/>
        </p:nvSpPr>
        <p:spPr>
          <a:xfrm>
            <a:off x="8309267" y="4616425"/>
            <a:ext cx="808038" cy="43053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7A05503-5777-EFB8-751B-8FC369595227}"/>
              </a:ext>
            </a:extLst>
          </p:cNvPr>
          <p:cNvCxnSpPr>
            <a:cxnSpLocks/>
          </p:cNvCxnSpPr>
          <p:nvPr/>
        </p:nvCxnSpPr>
        <p:spPr>
          <a:xfrm>
            <a:off x="9825552" y="1214186"/>
            <a:ext cx="0" cy="3496837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225864E-3DA6-9C39-3678-DF2E21B775D6}"/>
              </a:ext>
            </a:extLst>
          </p:cNvPr>
          <p:cNvCxnSpPr>
            <a:cxnSpLocks/>
          </p:cNvCxnSpPr>
          <p:nvPr/>
        </p:nvCxnSpPr>
        <p:spPr>
          <a:xfrm>
            <a:off x="8009117" y="4711023"/>
            <a:ext cx="1816435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2294659-F4FC-2636-C3DA-F787C6E8DB31}"/>
              </a:ext>
            </a:extLst>
          </p:cNvPr>
          <p:cNvCxnSpPr>
            <a:cxnSpLocks/>
          </p:cNvCxnSpPr>
          <p:nvPr/>
        </p:nvCxnSpPr>
        <p:spPr>
          <a:xfrm>
            <a:off x="7601019" y="1214186"/>
            <a:ext cx="0" cy="3680882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99CD1BCC-E490-063F-59D0-73E709A106DB}"/>
              </a:ext>
            </a:extLst>
          </p:cNvPr>
          <p:cNvGrpSpPr/>
          <p:nvPr/>
        </p:nvGrpSpPr>
        <p:grpSpPr>
          <a:xfrm rot="16200000">
            <a:off x="5921228" y="3911296"/>
            <a:ext cx="3848523" cy="1735594"/>
            <a:chOff x="3570820" y="878544"/>
            <a:chExt cx="5611906" cy="1434614"/>
          </a:xfrm>
        </p:grpSpPr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881B6C26-89CA-C7A4-B154-3FE1986085E2}"/>
                </a:ext>
              </a:extLst>
            </p:cNvPr>
            <p:cNvSpPr/>
            <p:nvPr/>
          </p:nvSpPr>
          <p:spPr>
            <a:xfrm>
              <a:off x="4091186" y="1333422"/>
              <a:ext cx="4590410" cy="923365"/>
            </a:xfrm>
            <a:prstGeom prst="arc">
              <a:avLst>
                <a:gd name="adj1" fmla="val 7006001"/>
                <a:gd name="adj2" fmla="val 4311399"/>
              </a:avLst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6B9BEBF1-0348-5499-6AD2-F76BCB9C9AF2}"/>
                </a:ext>
              </a:extLst>
            </p:cNvPr>
            <p:cNvSpPr/>
            <p:nvPr/>
          </p:nvSpPr>
          <p:spPr>
            <a:xfrm>
              <a:off x="3570820" y="878544"/>
              <a:ext cx="5611906" cy="1434614"/>
            </a:xfrm>
            <a:prstGeom prst="arc">
              <a:avLst>
                <a:gd name="adj1" fmla="val 6497158"/>
                <a:gd name="adj2" fmla="val 4701256"/>
              </a:avLst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9D1B9-2A96-D5FD-0B75-04B5488C9761}"/>
              </a:ext>
            </a:extLst>
          </p:cNvPr>
          <p:cNvGrpSpPr/>
          <p:nvPr/>
        </p:nvGrpSpPr>
        <p:grpSpPr>
          <a:xfrm rot="5400000">
            <a:off x="7678046" y="3938981"/>
            <a:ext cx="3848523" cy="1735594"/>
            <a:chOff x="3570820" y="878544"/>
            <a:chExt cx="5611906" cy="1434614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19D52561-0A5A-CD4E-90EA-747405928432}"/>
                </a:ext>
              </a:extLst>
            </p:cNvPr>
            <p:cNvSpPr/>
            <p:nvPr/>
          </p:nvSpPr>
          <p:spPr>
            <a:xfrm>
              <a:off x="4091186" y="1333422"/>
              <a:ext cx="4590410" cy="923365"/>
            </a:xfrm>
            <a:prstGeom prst="arc">
              <a:avLst>
                <a:gd name="adj1" fmla="val 6681414"/>
                <a:gd name="adj2" fmla="val 3940903"/>
              </a:avLst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00C42239-18CB-98A4-AF06-B2A8EA28CCED}"/>
                </a:ext>
              </a:extLst>
            </p:cNvPr>
            <p:cNvSpPr/>
            <p:nvPr/>
          </p:nvSpPr>
          <p:spPr>
            <a:xfrm>
              <a:off x="3570820" y="878544"/>
              <a:ext cx="5611906" cy="1434614"/>
            </a:xfrm>
            <a:prstGeom prst="arc">
              <a:avLst>
                <a:gd name="adj1" fmla="val 6209124"/>
                <a:gd name="adj2" fmla="val 4408941"/>
              </a:avLst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025FE4C8-825C-A726-4EB2-9E66820C2277}"/>
              </a:ext>
            </a:extLst>
          </p:cNvPr>
          <p:cNvSpPr/>
          <p:nvPr/>
        </p:nvSpPr>
        <p:spPr>
          <a:xfrm rot="10800000">
            <a:off x="7503508" y="1811296"/>
            <a:ext cx="195022" cy="16812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19029153-DFCC-42F2-D28E-32CD3B427E8F}"/>
              </a:ext>
            </a:extLst>
          </p:cNvPr>
          <p:cNvSpPr/>
          <p:nvPr/>
        </p:nvSpPr>
        <p:spPr>
          <a:xfrm rot="10800000">
            <a:off x="9728041" y="1814503"/>
            <a:ext cx="195022" cy="16812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EB97E6F-4FBA-0F17-9973-FBAAB1D2B135}"/>
              </a:ext>
            </a:extLst>
          </p:cNvPr>
          <p:cNvSpPr/>
          <p:nvPr/>
        </p:nvSpPr>
        <p:spPr>
          <a:xfrm rot="10800000">
            <a:off x="7503508" y="3944320"/>
            <a:ext cx="195022" cy="16812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C12E0F2C-97CD-DDF6-A454-72A652A19BBA}"/>
              </a:ext>
            </a:extLst>
          </p:cNvPr>
          <p:cNvSpPr/>
          <p:nvPr/>
        </p:nvSpPr>
        <p:spPr>
          <a:xfrm rot="10800000">
            <a:off x="9728041" y="3947527"/>
            <a:ext cx="195022" cy="16812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812F1C9-FE0A-CC87-DFE7-77C26E6A56EC}"/>
              </a:ext>
            </a:extLst>
          </p:cNvPr>
          <p:cNvSpPr/>
          <p:nvPr/>
        </p:nvSpPr>
        <p:spPr>
          <a:xfrm rot="5400000">
            <a:off x="7924106" y="4804300"/>
            <a:ext cx="195022" cy="16812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EC972D0D-9806-C6D2-D294-2F21BAFC7036}"/>
              </a:ext>
            </a:extLst>
          </p:cNvPr>
          <p:cNvSpPr/>
          <p:nvPr/>
        </p:nvSpPr>
        <p:spPr>
          <a:xfrm rot="16200000">
            <a:off x="9379997" y="4629875"/>
            <a:ext cx="195022" cy="16812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C041D9C-EDC2-6FB3-8E77-1D97A66F4786}"/>
              </a:ext>
            </a:extLst>
          </p:cNvPr>
          <p:cNvCxnSpPr>
            <a:cxnSpLocks/>
          </p:cNvCxnSpPr>
          <p:nvPr/>
        </p:nvCxnSpPr>
        <p:spPr>
          <a:xfrm flipH="1">
            <a:off x="9587151" y="2231284"/>
            <a:ext cx="528406" cy="528407"/>
          </a:xfrm>
          <a:prstGeom prst="straightConnector1">
            <a:avLst/>
          </a:prstGeom>
          <a:ln w="76200">
            <a:solidFill>
              <a:srgbClr val="FB2E05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8D15314-8ECA-553D-DE82-11EE5763187C}"/>
              </a:ext>
            </a:extLst>
          </p:cNvPr>
          <p:cNvCxnSpPr/>
          <p:nvPr/>
        </p:nvCxnSpPr>
        <p:spPr>
          <a:xfrm flipV="1">
            <a:off x="7313449" y="2356235"/>
            <a:ext cx="575138" cy="575138"/>
          </a:xfrm>
          <a:prstGeom prst="straightConnector1">
            <a:avLst/>
          </a:prstGeom>
          <a:ln w="76200">
            <a:solidFill>
              <a:srgbClr val="FB2E05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B2A72A4E-106C-FABE-3AF8-38697D833A88}"/>
              </a:ext>
            </a:extLst>
          </p:cNvPr>
          <p:cNvSpPr/>
          <p:nvPr/>
        </p:nvSpPr>
        <p:spPr>
          <a:xfrm rot="10800000">
            <a:off x="6876804" y="4613413"/>
            <a:ext cx="195022" cy="168123"/>
          </a:xfrm>
          <a:prstGeom prst="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1D5CF2DA-39CC-40DA-D749-499CA7D87BEA}"/>
              </a:ext>
            </a:extLst>
          </p:cNvPr>
          <p:cNvSpPr/>
          <p:nvPr/>
        </p:nvSpPr>
        <p:spPr>
          <a:xfrm rot="10800000">
            <a:off x="7459805" y="5187823"/>
            <a:ext cx="195022" cy="168123"/>
          </a:xfrm>
          <a:prstGeom prst="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744D6873-8CCC-C2BA-0AFD-40B242902DC2}"/>
              </a:ext>
            </a:extLst>
          </p:cNvPr>
          <p:cNvSpPr/>
          <p:nvPr/>
        </p:nvSpPr>
        <p:spPr>
          <a:xfrm rot="10800000">
            <a:off x="9777275" y="5187823"/>
            <a:ext cx="210715" cy="169156"/>
          </a:xfrm>
          <a:prstGeom prst="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D087EAD2-B27C-BB9D-D387-9B000FA991F4}"/>
              </a:ext>
            </a:extLst>
          </p:cNvPr>
          <p:cNvSpPr/>
          <p:nvPr/>
        </p:nvSpPr>
        <p:spPr>
          <a:xfrm rot="10800000">
            <a:off x="10371047" y="4612896"/>
            <a:ext cx="210715" cy="169156"/>
          </a:xfrm>
          <a:prstGeom prst="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55FF58-DD82-2A7D-C3A4-418616448929}"/>
              </a:ext>
            </a:extLst>
          </p:cNvPr>
          <p:cNvSpPr txBox="1"/>
          <p:nvPr/>
        </p:nvSpPr>
        <p:spPr>
          <a:xfrm>
            <a:off x="197727" y="1346680"/>
            <a:ext cx="5162797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cs typeface="Arial" panose="020B0604020202020204" pitchFamily="34" charset="0"/>
              </a:rPr>
              <a:t>The magnet creates a magnetic field.</a:t>
            </a:r>
            <a:endParaRPr lang="en-GB" sz="28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EDB72B-CA1F-03E4-47E4-32F0C2D3678F}"/>
              </a:ext>
            </a:extLst>
          </p:cNvPr>
          <p:cNvSpPr txBox="1"/>
          <p:nvPr/>
        </p:nvSpPr>
        <p:spPr>
          <a:xfrm>
            <a:off x="171243" y="2882516"/>
            <a:ext cx="5215764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cs typeface="Arial" panose="020B0604020202020204" pitchFamily="34" charset="0"/>
              </a:rPr>
              <a:t>The current in the wire creates its own magnetic field perpendicular to the magnet’s.</a:t>
            </a:r>
            <a:endParaRPr lang="en-GB" sz="28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2423965-4628-2672-0864-98795F11D277}"/>
              </a:ext>
            </a:extLst>
          </p:cNvPr>
          <p:cNvSpPr txBox="1"/>
          <p:nvPr/>
        </p:nvSpPr>
        <p:spPr>
          <a:xfrm>
            <a:off x="171243" y="4895068"/>
            <a:ext cx="5214309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cs typeface="Arial" panose="020B0604020202020204" pitchFamily="34" charset="0"/>
              </a:rPr>
              <a:t>The two magnetic fields interact producing a force on the wire.</a:t>
            </a:r>
          </a:p>
          <a:p>
            <a:pPr algn="ctr"/>
            <a:endParaRPr lang="en-GB" sz="2800" b="1" i="1" dirty="0">
              <a:cs typeface="Arial" panose="020B0604020202020204" pitchFamily="34" charset="0"/>
            </a:endParaRPr>
          </a:p>
          <a:p>
            <a:pPr algn="ctr"/>
            <a:r>
              <a:rPr lang="en-GB" sz="2800" b="1" i="1" dirty="0">
                <a:cs typeface="Arial" panose="020B0604020202020204" pitchFamily="34" charset="0"/>
              </a:rPr>
              <a:t>Lorentz Force</a:t>
            </a:r>
            <a:endParaRPr lang="en-GB" sz="2800" b="1" i="1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10CF2D7-962F-6A80-13C7-CA2BED34281B}"/>
              </a:ext>
            </a:extLst>
          </p:cNvPr>
          <p:cNvCxnSpPr>
            <a:cxnSpLocks/>
          </p:cNvCxnSpPr>
          <p:nvPr/>
        </p:nvCxnSpPr>
        <p:spPr>
          <a:xfrm>
            <a:off x="8716974" y="1457315"/>
            <a:ext cx="0" cy="224651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0974503-A0ED-A60D-FE2D-492F80F17035}"/>
              </a:ext>
            </a:extLst>
          </p:cNvPr>
          <p:cNvCxnSpPr>
            <a:cxnSpLocks/>
          </p:cNvCxnSpPr>
          <p:nvPr/>
        </p:nvCxnSpPr>
        <p:spPr>
          <a:xfrm>
            <a:off x="8894640" y="1177407"/>
            <a:ext cx="930912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E057F3F-8712-9142-4809-9AB24D424E5B}"/>
              </a:ext>
            </a:extLst>
          </p:cNvPr>
          <p:cNvCxnSpPr>
            <a:cxnSpLocks/>
          </p:cNvCxnSpPr>
          <p:nvPr/>
        </p:nvCxnSpPr>
        <p:spPr>
          <a:xfrm>
            <a:off x="7573354" y="1177407"/>
            <a:ext cx="978386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9321075-1457-67CF-261E-541E1B5DFB00}"/>
              </a:ext>
            </a:extLst>
          </p:cNvPr>
          <p:cNvCxnSpPr>
            <a:cxnSpLocks/>
          </p:cNvCxnSpPr>
          <p:nvPr/>
        </p:nvCxnSpPr>
        <p:spPr>
          <a:xfrm>
            <a:off x="8551740" y="1152013"/>
            <a:ext cx="165234" cy="391027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05711BA-472F-7BB7-14DE-BBC743D2B840}"/>
              </a:ext>
            </a:extLst>
          </p:cNvPr>
          <p:cNvCxnSpPr>
            <a:cxnSpLocks/>
          </p:cNvCxnSpPr>
          <p:nvPr/>
        </p:nvCxnSpPr>
        <p:spPr>
          <a:xfrm flipH="1">
            <a:off x="8716974" y="1152013"/>
            <a:ext cx="177666" cy="391027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58">
            <a:extLst>
              <a:ext uri="{FF2B5EF4-FFF2-40B4-BE49-F238E27FC236}">
                <a16:creationId xmlns:a16="http://schemas.microsoft.com/office/drawing/2014/main" id="{2DA27975-A134-1B0D-856C-5657D099523D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  <a:cs typeface="Arial" panose="020B0604020202020204" pitchFamily="34" charset="0"/>
              </a:rPr>
              <a:t>The motor effect – homopolar motor</a:t>
            </a:r>
          </a:p>
        </p:txBody>
      </p:sp>
    </p:spTree>
    <p:extLst>
      <p:ext uri="{BB962C8B-B14F-4D97-AF65-F5344CB8AC3E}">
        <p14:creationId xmlns:p14="http://schemas.microsoft.com/office/powerpoint/2010/main" val="3391571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BCE15-64CA-47B1-B62E-70FEF7A33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: Rounded Corners 58">
            <a:extLst>
              <a:ext uri="{FF2B5EF4-FFF2-40B4-BE49-F238E27FC236}">
                <a16:creationId xmlns:a16="http://schemas.microsoft.com/office/drawing/2014/main" id="{C5333C64-D1E6-EC7E-F7B9-93A8CDBB19A7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  <a:cs typeface="Arial" panose="020B0604020202020204" pitchFamily="34" charset="0"/>
              </a:rPr>
              <a:t>Further study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1E3EBE-D8B7-4608-62CB-895F86EC8D4A}"/>
              </a:ext>
            </a:extLst>
          </p:cNvPr>
          <p:cNvSpPr txBox="1"/>
          <p:nvPr/>
        </p:nvSpPr>
        <p:spPr>
          <a:xfrm>
            <a:off x="106415" y="839991"/>
            <a:ext cx="755168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0.5 m length of wire carries a current of 2 A. Calculate the force acting on the wire when it is placed at right angles in a 0.4 T magnetic field.</a:t>
            </a:r>
          </a:p>
          <a:p>
            <a:pPr marL="914400" indent="-914400">
              <a:buAutoNum type="arabicPeriod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5 cm length of wire carries a current of 0.75 A. Calculate the force acting on the wire when it is placed at right angles in a 0.60 T magnetic field.</a:t>
            </a:r>
          </a:p>
          <a:p>
            <a:pPr marL="914400" indent="-914400">
              <a:buAutoNum type="arabicPeriod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20 cm length of wire is placed at right angles in a 500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magnetic field. Calculate the current required to produce a force of 0.08 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47BF86-C019-4694-D0F8-E2D70FD2F0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8499" y="1064845"/>
            <a:ext cx="4036343" cy="20063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4B808C-E36A-D570-80C4-5FC91222AF4F}"/>
              </a:ext>
            </a:extLst>
          </p:cNvPr>
          <p:cNvSpPr txBox="1"/>
          <p:nvPr/>
        </p:nvSpPr>
        <p:spPr>
          <a:xfrm>
            <a:off x="8333441" y="5042118"/>
            <a:ext cx="367552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What effect would changing the direction of current flow through the wire?</a:t>
            </a:r>
          </a:p>
        </p:txBody>
      </p:sp>
    </p:spTree>
    <p:extLst>
      <p:ext uri="{BB962C8B-B14F-4D97-AF65-F5344CB8AC3E}">
        <p14:creationId xmlns:p14="http://schemas.microsoft.com/office/powerpoint/2010/main" val="385646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D046E-D3B4-DF29-C23C-1DC39F430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: Rounded Corners 58">
            <a:extLst>
              <a:ext uri="{FF2B5EF4-FFF2-40B4-BE49-F238E27FC236}">
                <a16:creationId xmlns:a16="http://schemas.microsoft.com/office/drawing/2014/main" id="{6EDAA4B2-635E-289D-E1B4-AEBF405380E4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  <a:cs typeface="Arial" panose="020B0604020202020204" pitchFamily="34" charset="0"/>
              </a:rPr>
              <a:t>Further study- Answers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851681-5834-9A52-C824-5A01F4174292}"/>
              </a:ext>
            </a:extLst>
          </p:cNvPr>
          <p:cNvSpPr txBox="1"/>
          <p:nvPr/>
        </p:nvSpPr>
        <p:spPr>
          <a:xfrm>
            <a:off x="1" y="1082972"/>
            <a:ext cx="2895599" cy="3108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B I L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0.4 × 2 × 0.5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0.4 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FAF4B1-1444-A717-35D2-C0A35EC5A221}"/>
              </a:ext>
            </a:extLst>
          </p:cNvPr>
          <p:cNvSpPr txBox="1"/>
          <p:nvPr/>
        </p:nvSpPr>
        <p:spPr>
          <a:xfrm>
            <a:off x="3179041" y="1082972"/>
            <a:ext cx="3718247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B I L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cm = 0.050 m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0.60 × 0.75 × 0.050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= 0.0225 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69F622-46AF-F757-1314-ABA0FF2693CB}"/>
                  </a:ext>
                </a:extLst>
              </p:cNvPr>
              <p:cNvSpPr txBox="1"/>
              <p:nvPr/>
            </p:nvSpPr>
            <p:spPr>
              <a:xfrm>
                <a:off x="7180730" y="1082972"/>
                <a:ext cx="5011269" cy="472199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280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3.</a:t>
                </a:r>
              </a:p>
              <a:p>
                <a:pPr/>
                <a:endParaRPr lang="en-GB" sz="2800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𝐹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= 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𝐼</m:t>
                      </m:r>
                      <m:r>
                        <a:rPr lang="en-GB" sz="28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𝐿</m:t>
                      </m:r>
                    </m:oMath>
                  </m:oMathPara>
                </a14:m>
                <a:endParaRPr lang="en-GB" sz="2800" dirty="0">
                  <a:cs typeface="Times New Roman" panose="02020603050405020304" pitchFamily="18" charset="0"/>
                </a:endParaRPr>
              </a:p>
              <a:p>
                <a:endParaRPr lang="en-GB" sz="2800" dirty="0"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𝐼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en-GB" sz="280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den>
                      </m:f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GB" sz="2800" dirty="0">
                  <a:cs typeface="Times New Roman" panose="02020603050405020304" pitchFamily="18" charset="0"/>
                </a:endParaRPr>
              </a:p>
              <a:p>
                <a:endParaRPr lang="en-GB" sz="2800" dirty="0"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𝐼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en-GB" sz="280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0.08</m:t>
                          </m:r>
                        </m:num>
                        <m:den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500</m:t>
                          </m:r>
                          <m:sSup>
                            <m:sSupPr>
                              <m:ctrlPr>
                                <a:rPr lang="en-GB" sz="28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×10</m:t>
                              </m:r>
                            </m:e>
                            <m:sup>
                              <m:r>
                                <a:rPr lang="en-GB" sz="28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800" i="1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×</m:t>
                              </m:r>
                              <m:r>
                                <a:rPr lang="en-GB" sz="28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20</m:t>
                              </m:r>
                              <m:r>
                                <a:rPr lang="en-GB" sz="2800" i="1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×10</m:t>
                              </m:r>
                            </m:e>
                            <m:sup>
                              <m:r>
                                <a:rPr lang="en-GB" sz="2800" i="1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GB" sz="28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b="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GB" sz="2800" dirty="0"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𝐼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=0.8 </m:t>
                      </m:r>
                      <m:r>
                        <a:rPr lang="en-GB" sz="28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GB" sz="2800" dirty="0"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69F622-46AF-F757-1314-ABA0FF269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730" y="1082972"/>
                <a:ext cx="5011269" cy="4721998"/>
              </a:xfrm>
              <a:prstGeom prst="rect">
                <a:avLst/>
              </a:prstGeom>
              <a:blipFill>
                <a:blip r:embed="rId2"/>
                <a:stretch>
                  <a:fillRect l="-2555" t="-1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2B4E32-3B32-362A-0648-ED198CDA94BC}"/>
                  </a:ext>
                </a:extLst>
              </p:cNvPr>
              <p:cNvSpPr txBox="1"/>
              <p:nvPr/>
            </p:nvSpPr>
            <p:spPr>
              <a:xfrm>
                <a:off x="1" y="6047951"/>
                <a:ext cx="12191999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280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4.</a:t>
                </a:r>
                <a14:m>
                  <m:oMath xmlns:m="http://schemas.openxmlformats.org/officeDocument/2006/math"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GB" sz="280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he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direction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of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force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acting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on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the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wire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would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be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reversed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GB" sz="2800" dirty="0"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2B4E32-3B32-362A-0648-ED198CDA9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6047951"/>
                <a:ext cx="12191999" cy="523220"/>
              </a:xfrm>
              <a:prstGeom prst="rect">
                <a:avLst/>
              </a:prstGeom>
              <a:blipFill>
                <a:blip r:embed="rId3"/>
                <a:stretch>
                  <a:fillRect l="-1000" t="-13953" b="-29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3191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1E322-8737-A473-01B1-51EB88584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7937AFB1-8320-9ABA-9FD4-10681C25AE44}"/>
              </a:ext>
            </a:extLst>
          </p:cNvPr>
          <p:cNvSpPr txBox="1"/>
          <p:nvPr/>
        </p:nvSpPr>
        <p:spPr>
          <a:xfrm>
            <a:off x="357384" y="2274838"/>
            <a:ext cx="11195987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chemeClr val="tx1"/>
                </a:solidFill>
                <a:cs typeface="Arial" panose="020B0604020202020204" pitchFamily="34" charset="0"/>
              </a:rPr>
              <a:t>Next in the sequence of lessons, the thermal effects of an electric current would be investigated…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046635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BC2D4CC9-8DE4-4944-3046-5503A924E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262" y="2503148"/>
            <a:ext cx="4254735" cy="352345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CC483D8-7150-87DD-42CC-83EFCFCF0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37" y="2477154"/>
            <a:ext cx="3549447" cy="3549447"/>
          </a:xfrm>
          <a:prstGeom prst="rect">
            <a:avLst/>
          </a:prstGeom>
        </p:spPr>
      </p:pic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B46F299-3FC8-C401-8A25-D53215D7EEBD}"/>
              </a:ext>
            </a:extLst>
          </p:cNvPr>
          <p:cNvSpPr/>
          <p:nvPr/>
        </p:nvSpPr>
        <p:spPr>
          <a:xfrm>
            <a:off x="0" y="0"/>
            <a:ext cx="12192000" cy="12052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Objective</a:t>
            </a:r>
          </a:p>
          <a:p>
            <a:r>
              <a:rPr lang="en-G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 the effects of an electric current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0E8C9BD4-B3AE-0D53-8292-1C2BD8EE41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2776" y="2503148"/>
            <a:ext cx="3140484" cy="3803382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6D29D4E-8C77-C0F2-4474-A045F042CDC9}"/>
              </a:ext>
            </a:extLst>
          </p:cNvPr>
          <p:cNvSpPr txBox="1"/>
          <p:nvPr/>
        </p:nvSpPr>
        <p:spPr>
          <a:xfrm>
            <a:off x="209037" y="6026601"/>
            <a:ext cx="35494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Space heater</a:t>
            </a:r>
            <a:endParaRPr lang="en-GB" sz="32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C90615B-8EFE-EDFB-65E0-602F1C1E9E2D}"/>
              </a:ext>
            </a:extLst>
          </p:cNvPr>
          <p:cNvSpPr txBox="1"/>
          <p:nvPr/>
        </p:nvSpPr>
        <p:spPr>
          <a:xfrm>
            <a:off x="4333701" y="6146542"/>
            <a:ext cx="38931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Toaster</a:t>
            </a:r>
            <a:endParaRPr lang="en-GB" sz="3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9A46109-9A82-223B-925F-C61A7753DB0E}"/>
              </a:ext>
            </a:extLst>
          </p:cNvPr>
          <p:cNvSpPr txBox="1"/>
          <p:nvPr/>
        </p:nvSpPr>
        <p:spPr>
          <a:xfrm>
            <a:off x="8372997" y="6137437"/>
            <a:ext cx="35494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Kettle</a:t>
            </a:r>
            <a:endParaRPr lang="en-GB" sz="3200" dirty="0"/>
          </a:p>
        </p:txBody>
      </p:sp>
      <p:sp>
        <p:nvSpPr>
          <p:cNvPr id="9" name="Rectangle: Rounded Corners 58">
            <a:extLst>
              <a:ext uri="{FF2B5EF4-FFF2-40B4-BE49-F238E27FC236}">
                <a16:creationId xmlns:a16="http://schemas.microsoft.com/office/drawing/2014/main" id="{2B46F299-3FC8-C401-8A25-D53215D7EEBD}"/>
              </a:ext>
            </a:extLst>
          </p:cNvPr>
          <p:cNvSpPr/>
          <p:nvPr/>
        </p:nvSpPr>
        <p:spPr>
          <a:xfrm>
            <a:off x="59408" y="1570980"/>
            <a:ext cx="12192000" cy="54041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things do these appliances have in common?</a:t>
            </a:r>
          </a:p>
        </p:txBody>
      </p:sp>
    </p:spTree>
    <p:extLst>
      <p:ext uri="{BB962C8B-B14F-4D97-AF65-F5344CB8AC3E}">
        <p14:creationId xmlns:p14="http://schemas.microsoft.com/office/powerpoint/2010/main" val="456963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B46F299-3FC8-C401-8A25-D53215D7EEBD}"/>
              </a:ext>
            </a:extLst>
          </p:cNvPr>
          <p:cNvSpPr/>
          <p:nvPr/>
        </p:nvSpPr>
        <p:spPr>
          <a:xfrm>
            <a:off x="0" y="0"/>
            <a:ext cx="10997738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effect</a:t>
            </a:r>
          </a:p>
        </p:txBody>
      </p:sp>
      <p:pic>
        <p:nvPicPr>
          <p:cNvPr id="5" name="Picture 4" descr="A diagram of a metal ion&#10;&#10;Description automatically generated with medium confidence">
            <a:extLst>
              <a:ext uri="{FF2B5EF4-FFF2-40B4-BE49-F238E27FC236}">
                <a16:creationId xmlns:a16="http://schemas.microsoft.com/office/drawing/2014/main" id="{0496CE03-462A-188F-DA21-DADB25850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154" y="1779035"/>
            <a:ext cx="3473287" cy="259323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9C6B09-D571-609B-7EDF-A19955CBC460}"/>
              </a:ext>
            </a:extLst>
          </p:cNvPr>
          <p:cNvCxnSpPr>
            <a:cxnSpLocks/>
          </p:cNvCxnSpPr>
          <p:nvPr/>
        </p:nvCxnSpPr>
        <p:spPr>
          <a:xfrm>
            <a:off x="261252" y="2939610"/>
            <a:ext cx="0" cy="2743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E3E4A8-CF28-DDA7-0C3E-61BD45C885D8}"/>
              </a:ext>
            </a:extLst>
          </p:cNvPr>
          <p:cNvCxnSpPr/>
          <p:nvPr/>
        </p:nvCxnSpPr>
        <p:spPr>
          <a:xfrm>
            <a:off x="4818854" y="2928496"/>
            <a:ext cx="0" cy="2743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84A0D7-06BE-33DD-B012-7C13D3468283}"/>
              </a:ext>
            </a:extLst>
          </p:cNvPr>
          <p:cNvCxnSpPr>
            <a:cxnSpLocks/>
          </p:cNvCxnSpPr>
          <p:nvPr/>
        </p:nvCxnSpPr>
        <p:spPr>
          <a:xfrm>
            <a:off x="261252" y="5682810"/>
            <a:ext cx="15921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F33C93-911F-6046-8EDB-DCD21D2B06EF}"/>
              </a:ext>
            </a:extLst>
          </p:cNvPr>
          <p:cNvCxnSpPr>
            <a:cxnSpLocks/>
          </p:cNvCxnSpPr>
          <p:nvPr/>
        </p:nvCxnSpPr>
        <p:spPr>
          <a:xfrm>
            <a:off x="3268300" y="5682810"/>
            <a:ext cx="155055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D274500-421F-6A78-4C61-FE1C7D9F9CBE}"/>
              </a:ext>
            </a:extLst>
          </p:cNvPr>
          <p:cNvCxnSpPr>
            <a:cxnSpLocks/>
          </p:cNvCxnSpPr>
          <p:nvPr/>
        </p:nvCxnSpPr>
        <p:spPr>
          <a:xfrm>
            <a:off x="4196894" y="2939610"/>
            <a:ext cx="621960" cy="0"/>
          </a:xfrm>
          <a:prstGeom prst="line">
            <a:avLst/>
          </a:prstGeom>
          <a:ln w="5715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0F1B39-2FC9-257E-A6C8-57888BFD0882}"/>
              </a:ext>
            </a:extLst>
          </p:cNvPr>
          <p:cNvCxnSpPr>
            <a:cxnSpLocks/>
          </p:cNvCxnSpPr>
          <p:nvPr/>
        </p:nvCxnSpPr>
        <p:spPr>
          <a:xfrm>
            <a:off x="261252" y="2941010"/>
            <a:ext cx="663524" cy="0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B40C3236-8128-446F-A449-9B8C5F9696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01313" y="4898125"/>
            <a:ext cx="538281" cy="1530025"/>
          </a:xfrm>
          <a:prstGeom prst="rect">
            <a:avLst/>
          </a:prstGeom>
        </p:spPr>
      </p:pic>
      <p:pic>
        <p:nvPicPr>
          <p:cNvPr id="11" name="Picture 10" descr="A group of orange and white cones&#10;&#10;Description automatically generated">
            <a:extLst>
              <a:ext uri="{FF2B5EF4-FFF2-40B4-BE49-F238E27FC236}">
                <a16:creationId xmlns:a16="http://schemas.microsoft.com/office/drawing/2014/main" id="{8A87852A-4711-49C0-4797-7C79BCA7D7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196" r="4227" b="28577"/>
          <a:stretch/>
        </p:blipFill>
        <p:spPr>
          <a:xfrm>
            <a:off x="5221729" y="4017727"/>
            <a:ext cx="6724783" cy="15894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C2D4CC9-8DE4-4944-3046-5503A924ED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2538" y="1101"/>
            <a:ext cx="889462" cy="8388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43478" y="1605057"/>
            <a:ext cx="5935287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Why does a wire get hot?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As electrons collide with the metal atoms in a conductor the kinetic force causes heat to be produced.</a:t>
            </a:r>
          </a:p>
        </p:txBody>
      </p:sp>
    </p:spTree>
    <p:extLst>
      <p:ext uri="{BB962C8B-B14F-4D97-AF65-F5344CB8AC3E}">
        <p14:creationId xmlns:p14="http://schemas.microsoft.com/office/powerpoint/2010/main" val="2630224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3B7BFCA-6EDF-8FCC-B8AF-52948A7F9DE8}"/>
              </a:ext>
            </a:extLst>
          </p:cNvPr>
          <p:cNvCxnSpPr>
            <a:cxnSpLocks/>
          </p:cNvCxnSpPr>
          <p:nvPr/>
        </p:nvCxnSpPr>
        <p:spPr>
          <a:xfrm>
            <a:off x="2913408" y="2385968"/>
            <a:ext cx="0" cy="2743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19107B-54BA-2351-3B78-4F3784226387}"/>
              </a:ext>
            </a:extLst>
          </p:cNvPr>
          <p:cNvSpPr/>
          <p:nvPr/>
        </p:nvSpPr>
        <p:spPr>
          <a:xfrm>
            <a:off x="4740714" y="1924285"/>
            <a:ext cx="3272118" cy="92336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8707B91-6187-8D09-050B-6E61BCEA3902}"/>
              </a:ext>
            </a:extLst>
          </p:cNvPr>
          <p:cNvCxnSpPr/>
          <p:nvPr/>
        </p:nvCxnSpPr>
        <p:spPr>
          <a:xfrm>
            <a:off x="9840138" y="2385968"/>
            <a:ext cx="0" cy="2743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5670BA3-3BB6-F0E2-469E-26EB20E935AF}"/>
              </a:ext>
            </a:extLst>
          </p:cNvPr>
          <p:cNvCxnSpPr>
            <a:cxnSpLocks/>
          </p:cNvCxnSpPr>
          <p:nvPr/>
        </p:nvCxnSpPr>
        <p:spPr>
          <a:xfrm flipV="1">
            <a:off x="2913408" y="5129167"/>
            <a:ext cx="2707971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D7B43B9-E0EB-7306-C19D-5D6036CDB179}"/>
              </a:ext>
            </a:extLst>
          </p:cNvPr>
          <p:cNvCxnSpPr>
            <a:cxnSpLocks/>
          </p:cNvCxnSpPr>
          <p:nvPr/>
        </p:nvCxnSpPr>
        <p:spPr>
          <a:xfrm>
            <a:off x="7151404" y="5129167"/>
            <a:ext cx="265989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1DD771C-03EA-A63D-FCFE-8066C6E4C488}"/>
              </a:ext>
            </a:extLst>
          </p:cNvPr>
          <p:cNvGrpSpPr/>
          <p:nvPr/>
        </p:nvGrpSpPr>
        <p:grpSpPr>
          <a:xfrm>
            <a:off x="4729508" y="1732098"/>
            <a:ext cx="3279778" cy="1307730"/>
            <a:chOff x="4729508" y="1732098"/>
            <a:chExt cx="3279778" cy="130773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0B065C9-9520-8ED1-6E28-BD5EE88F22DF}"/>
                </a:ext>
              </a:extLst>
            </p:cNvPr>
            <p:cNvSpPr/>
            <p:nvPr/>
          </p:nvSpPr>
          <p:spPr>
            <a:xfrm>
              <a:off x="5088283" y="1732105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36745C7-E4A0-563D-5182-E61E6856CECF}"/>
                </a:ext>
              </a:extLst>
            </p:cNvPr>
            <p:cNvSpPr/>
            <p:nvPr/>
          </p:nvSpPr>
          <p:spPr>
            <a:xfrm>
              <a:off x="5255905" y="173210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8C8A1A-A13B-6D0B-8009-92376C404A5B}"/>
                </a:ext>
              </a:extLst>
            </p:cNvPr>
            <p:cNvSpPr/>
            <p:nvPr/>
          </p:nvSpPr>
          <p:spPr>
            <a:xfrm>
              <a:off x="5414655" y="1732104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4CA0F11-C6DA-BB3D-A0FF-67830E8BB6ED}"/>
                </a:ext>
              </a:extLst>
            </p:cNvPr>
            <p:cNvSpPr/>
            <p:nvPr/>
          </p:nvSpPr>
          <p:spPr>
            <a:xfrm>
              <a:off x="5564533" y="173210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7E96C65-2BBB-C264-A360-A5494ACCBB4C}"/>
                </a:ext>
              </a:extLst>
            </p:cNvPr>
            <p:cNvSpPr/>
            <p:nvPr/>
          </p:nvSpPr>
          <p:spPr>
            <a:xfrm>
              <a:off x="5723283" y="1732104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247B6C-6D06-B4EE-9201-743689519C8A}"/>
                </a:ext>
              </a:extLst>
            </p:cNvPr>
            <p:cNvSpPr/>
            <p:nvPr/>
          </p:nvSpPr>
          <p:spPr>
            <a:xfrm>
              <a:off x="5890905" y="173210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D9511C-52C9-8FFF-D72A-E976A9A39989}"/>
                </a:ext>
              </a:extLst>
            </p:cNvPr>
            <p:cNvSpPr/>
            <p:nvPr/>
          </p:nvSpPr>
          <p:spPr>
            <a:xfrm>
              <a:off x="6049655" y="173210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E51D057-E41C-E8CB-9388-48C07816FCCE}"/>
                </a:ext>
              </a:extLst>
            </p:cNvPr>
            <p:cNvSpPr/>
            <p:nvPr/>
          </p:nvSpPr>
          <p:spPr>
            <a:xfrm>
              <a:off x="6222413" y="173210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AF8E3A7-A7A1-7F23-281C-1A09004C9300}"/>
                </a:ext>
              </a:extLst>
            </p:cNvPr>
            <p:cNvSpPr/>
            <p:nvPr/>
          </p:nvSpPr>
          <p:spPr>
            <a:xfrm>
              <a:off x="6381163" y="173210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59F8523-3997-EDD6-D7BF-EB946CA65637}"/>
                </a:ext>
              </a:extLst>
            </p:cNvPr>
            <p:cNvSpPr/>
            <p:nvPr/>
          </p:nvSpPr>
          <p:spPr>
            <a:xfrm>
              <a:off x="6548785" y="173210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0019601-1FF6-7B6D-85FF-38A8AD17BDC3}"/>
                </a:ext>
              </a:extLst>
            </p:cNvPr>
            <p:cNvSpPr/>
            <p:nvPr/>
          </p:nvSpPr>
          <p:spPr>
            <a:xfrm>
              <a:off x="6707535" y="173210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556448F-B700-E63D-6C61-2DAB7BF3EEC5}"/>
                </a:ext>
              </a:extLst>
            </p:cNvPr>
            <p:cNvSpPr/>
            <p:nvPr/>
          </p:nvSpPr>
          <p:spPr>
            <a:xfrm>
              <a:off x="6857413" y="173210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B66BA4F-790F-65C0-3760-32B924DC8840}"/>
                </a:ext>
              </a:extLst>
            </p:cNvPr>
            <p:cNvSpPr/>
            <p:nvPr/>
          </p:nvSpPr>
          <p:spPr>
            <a:xfrm>
              <a:off x="7016163" y="173210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7720813-5459-796D-1470-E81E406C2DDB}"/>
                </a:ext>
              </a:extLst>
            </p:cNvPr>
            <p:cNvSpPr/>
            <p:nvPr/>
          </p:nvSpPr>
          <p:spPr>
            <a:xfrm>
              <a:off x="7183785" y="173209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A3A7EB0-4005-7A34-93BB-95CD8850A605}"/>
                </a:ext>
              </a:extLst>
            </p:cNvPr>
            <p:cNvSpPr/>
            <p:nvPr/>
          </p:nvSpPr>
          <p:spPr>
            <a:xfrm>
              <a:off x="7342535" y="173210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BD595F3-76F9-6D60-0693-52266ED76B69}"/>
                </a:ext>
              </a:extLst>
            </p:cNvPr>
            <p:cNvSpPr/>
            <p:nvPr/>
          </p:nvSpPr>
          <p:spPr>
            <a:xfrm>
              <a:off x="4729508" y="2397026"/>
              <a:ext cx="438150" cy="627934"/>
            </a:xfrm>
            <a:custGeom>
              <a:avLst/>
              <a:gdLst>
                <a:gd name="connsiteX0" fmla="*/ 0 w 438150"/>
                <a:gd name="connsiteY0" fmla="*/ 6311 h 627934"/>
                <a:gd name="connsiteX1" fmla="*/ 231775 w 438150"/>
                <a:gd name="connsiteY1" fmla="*/ 85686 h 627934"/>
                <a:gd name="connsiteX2" fmla="*/ 368300 w 438150"/>
                <a:gd name="connsiteY2" fmla="*/ 606386 h 627934"/>
                <a:gd name="connsiteX3" fmla="*/ 438150 w 438150"/>
                <a:gd name="connsiteY3" fmla="*/ 479386 h 62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150" h="627934">
                  <a:moveTo>
                    <a:pt x="0" y="6311"/>
                  </a:moveTo>
                  <a:cubicBezTo>
                    <a:pt x="85196" y="-4008"/>
                    <a:pt x="170392" y="-14326"/>
                    <a:pt x="231775" y="85686"/>
                  </a:cubicBezTo>
                  <a:cubicBezTo>
                    <a:pt x="293158" y="185698"/>
                    <a:pt x="333904" y="540769"/>
                    <a:pt x="368300" y="606386"/>
                  </a:cubicBezTo>
                  <a:cubicBezTo>
                    <a:pt x="402696" y="672003"/>
                    <a:pt x="420423" y="575694"/>
                    <a:pt x="438150" y="479386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BC702F0-6EF2-21FA-57AE-B18A43A677ED}"/>
                </a:ext>
              </a:extLst>
            </p:cNvPr>
            <p:cNvSpPr/>
            <p:nvPr/>
          </p:nvSpPr>
          <p:spPr>
            <a:xfrm flipH="1" flipV="1">
              <a:off x="7514961" y="1732098"/>
              <a:ext cx="494325" cy="664927"/>
            </a:xfrm>
            <a:custGeom>
              <a:avLst/>
              <a:gdLst>
                <a:gd name="connsiteX0" fmla="*/ 0 w 438150"/>
                <a:gd name="connsiteY0" fmla="*/ 6311 h 627934"/>
                <a:gd name="connsiteX1" fmla="*/ 231775 w 438150"/>
                <a:gd name="connsiteY1" fmla="*/ 85686 h 627934"/>
                <a:gd name="connsiteX2" fmla="*/ 368300 w 438150"/>
                <a:gd name="connsiteY2" fmla="*/ 606386 h 627934"/>
                <a:gd name="connsiteX3" fmla="*/ 438150 w 438150"/>
                <a:gd name="connsiteY3" fmla="*/ 479386 h 62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150" h="627934">
                  <a:moveTo>
                    <a:pt x="0" y="6311"/>
                  </a:moveTo>
                  <a:cubicBezTo>
                    <a:pt x="85196" y="-4008"/>
                    <a:pt x="170392" y="-14326"/>
                    <a:pt x="231775" y="85686"/>
                  </a:cubicBezTo>
                  <a:cubicBezTo>
                    <a:pt x="293158" y="185698"/>
                    <a:pt x="333904" y="540769"/>
                    <a:pt x="368300" y="606386"/>
                  </a:cubicBezTo>
                  <a:cubicBezTo>
                    <a:pt x="402696" y="672003"/>
                    <a:pt x="420423" y="575694"/>
                    <a:pt x="438150" y="479386"/>
                  </a:cubicBezTo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1DF200-A5E7-8DAB-B835-2C356E095B21}"/>
              </a:ext>
            </a:extLst>
          </p:cNvPr>
          <p:cNvCxnSpPr>
            <a:cxnSpLocks/>
          </p:cNvCxnSpPr>
          <p:nvPr/>
        </p:nvCxnSpPr>
        <p:spPr>
          <a:xfrm>
            <a:off x="2913408" y="2387368"/>
            <a:ext cx="1827306" cy="0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643367B-22EF-AB73-2133-570ED4664F71}"/>
              </a:ext>
            </a:extLst>
          </p:cNvPr>
          <p:cNvGrpSpPr/>
          <p:nvPr/>
        </p:nvGrpSpPr>
        <p:grpSpPr>
          <a:xfrm>
            <a:off x="1991595" y="2821128"/>
            <a:ext cx="1895125" cy="1874279"/>
            <a:chOff x="1991595" y="2821128"/>
            <a:chExt cx="1895125" cy="187427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75766DE-C8D2-FD9E-8B20-B99EAD94F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91595" y="2821128"/>
              <a:ext cx="1895125" cy="1874279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6CCCAE6-7707-06C0-9142-5BD2026C3EA1}"/>
                </a:ext>
              </a:extLst>
            </p:cNvPr>
            <p:cNvCxnSpPr>
              <a:cxnSpLocks/>
            </p:cNvCxnSpPr>
            <p:nvPr/>
          </p:nvCxnSpPr>
          <p:spPr>
            <a:xfrm>
              <a:off x="2393156" y="3659981"/>
              <a:ext cx="410369" cy="296863"/>
            </a:xfrm>
            <a:prstGeom prst="line">
              <a:avLst/>
            </a:prstGeom>
            <a:ln w="38100">
              <a:solidFill>
                <a:srgbClr val="C5D3DE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28D361B1-FF51-151F-7D66-A5A588CD3855}"/>
              </a:ext>
            </a:extLst>
          </p:cNvPr>
          <p:cNvSpPr/>
          <p:nvPr/>
        </p:nvSpPr>
        <p:spPr>
          <a:xfrm>
            <a:off x="2707033" y="3457939"/>
            <a:ext cx="412750" cy="412750"/>
          </a:xfrm>
          <a:prstGeom prst="ellipse">
            <a:avLst/>
          </a:prstGeom>
          <a:solidFill>
            <a:srgbClr val="D1DD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2F30819-BFA9-BE7D-1E96-7145F0FB58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117251" y="4797915"/>
            <a:ext cx="538281" cy="153002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D3BB6B-1818-1B07-E87A-E8BB7124F36B}"/>
              </a:ext>
            </a:extLst>
          </p:cNvPr>
          <p:cNvCxnSpPr>
            <a:cxnSpLocks/>
          </p:cNvCxnSpPr>
          <p:nvPr/>
        </p:nvCxnSpPr>
        <p:spPr>
          <a:xfrm>
            <a:off x="8012832" y="2385968"/>
            <a:ext cx="1827306" cy="0"/>
          </a:xfrm>
          <a:prstGeom prst="line">
            <a:avLst/>
          </a:prstGeom>
          <a:ln w="5715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7115484D-EA66-8DFD-E009-9C33ED755A8D}"/>
              </a:ext>
            </a:extLst>
          </p:cNvPr>
          <p:cNvSpPr/>
          <p:nvPr/>
        </p:nvSpPr>
        <p:spPr>
          <a:xfrm>
            <a:off x="2514600" y="3313477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1C652CC-6DE3-24F6-7EE5-E381578A7095}"/>
              </a:ext>
            </a:extLst>
          </p:cNvPr>
          <p:cNvSpPr/>
          <p:nvPr/>
        </p:nvSpPr>
        <p:spPr>
          <a:xfrm>
            <a:off x="2830409" y="3230926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7742876-6823-6980-1E43-2D4F788C8B9F}"/>
              </a:ext>
            </a:extLst>
          </p:cNvPr>
          <p:cNvSpPr/>
          <p:nvPr/>
        </p:nvSpPr>
        <p:spPr>
          <a:xfrm>
            <a:off x="3152673" y="3278120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A1770F-362F-6E55-9CE2-405BDAD52F4A}"/>
              </a:ext>
            </a:extLst>
          </p:cNvPr>
          <p:cNvSpPr/>
          <p:nvPr/>
        </p:nvSpPr>
        <p:spPr>
          <a:xfrm>
            <a:off x="3312750" y="3627802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8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098BEC-CE62-DA9E-A8FD-3B28058D90F2}"/>
              </a:ext>
            </a:extLst>
          </p:cNvPr>
          <p:cNvSpPr/>
          <p:nvPr/>
        </p:nvSpPr>
        <p:spPr>
          <a:xfrm>
            <a:off x="2443387" y="3653994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0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1717FAF-AD01-1962-6B94-AA275A895F14}"/>
              </a:ext>
            </a:extLst>
          </p:cNvPr>
          <p:cNvCxnSpPr>
            <a:cxnSpLocks/>
          </p:cNvCxnSpPr>
          <p:nvPr/>
        </p:nvCxnSpPr>
        <p:spPr>
          <a:xfrm flipH="1" flipV="1">
            <a:off x="2419350" y="3659981"/>
            <a:ext cx="517870" cy="326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: Rounded Corners 58">
            <a:extLst>
              <a:ext uri="{FF2B5EF4-FFF2-40B4-BE49-F238E27FC236}">
                <a16:creationId xmlns:a16="http://schemas.microsoft.com/office/drawing/2014/main" id="{2B46F299-3FC8-C401-8A25-D53215D7EEBD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effect</a:t>
            </a:r>
          </a:p>
        </p:txBody>
      </p:sp>
    </p:spTree>
    <p:extLst>
      <p:ext uri="{BB962C8B-B14F-4D97-AF65-F5344CB8AC3E}">
        <p14:creationId xmlns:p14="http://schemas.microsoft.com/office/powerpoint/2010/main" val="3076313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19107B-54BA-2351-3B78-4F3784226387}"/>
              </a:ext>
            </a:extLst>
          </p:cNvPr>
          <p:cNvSpPr/>
          <p:nvPr/>
        </p:nvSpPr>
        <p:spPr>
          <a:xfrm>
            <a:off x="4740714" y="1924285"/>
            <a:ext cx="3272118" cy="92336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FD3608-2ED2-F9FC-FCD1-E40C8BD025E9}"/>
              </a:ext>
            </a:extLst>
          </p:cNvPr>
          <p:cNvCxnSpPr>
            <a:cxnSpLocks/>
          </p:cNvCxnSpPr>
          <p:nvPr/>
        </p:nvCxnSpPr>
        <p:spPr>
          <a:xfrm>
            <a:off x="2913408" y="2385968"/>
            <a:ext cx="0" cy="2743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8707B91-6187-8D09-050B-6E61BCEA3902}"/>
              </a:ext>
            </a:extLst>
          </p:cNvPr>
          <p:cNvCxnSpPr/>
          <p:nvPr/>
        </p:nvCxnSpPr>
        <p:spPr>
          <a:xfrm>
            <a:off x="9840138" y="2385968"/>
            <a:ext cx="0" cy="2743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5670BA3-3BB6-F0E2-469E-26EB20E935AF}"/>
              </a:ext>
            </a:extLst>
          </p:cNvPr>
          <p:cNvCxnSpPr>
            <a:cxnSpLocks/>
          </p:cNvCxnSpPr>
          <p:nvPr/>
        </p:nvCxnSpPr>
        <p:spPr>
          <a:xfrm>
            <a:off x="2913408" y="5129168"/>
            <a:ext cx="2755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D7B43B9-E0EB-7306-C19D-5D6036CDB179}"/>
              </a:ext>
            </a:extLst>
          </p:cNvPr>
          <p:cNvCxnSpPr>
            <a:cxnSpLocks/>
          </p:cNvCxnSpPr>
          <p:nvPr/>
        </p:nvCxnSpPr>
        <p:spPr>
          <a:xfrm>
            <a:off x="7084238" y="5129168"/>
            <a:ext cx="2755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1DD771C-03EA-A63D-FCFE-8066C6E4C488}"/>
              </a:ext>
            </a:extLst>
          </p:cNvPr>
          <p:cNvGrpSpPr/>
          <p:nvPr/>
        </p:nvGrpSpPr>
        <p:grpSpPr>
          <a:xfrm>
            <a:off x="4729508" y="1732098"/>
            <a:ext cx="3279778" cy="1307730"/>
            <a:chOff x="4729508" y="1732098"/>
            <a:chExt cx="3279778" cy="130773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0B065C9-9520-8ED1-6E28-BD5EE88F22DF}"/>
                </a:ext>
              </a:extLst>
            </p:cNvPr>
            <p:cNvSpPr/>
            <p:nvPr/>
          </p:nvSpPr>
          <p:spPr>
            <a:xfrm>
              <a:off x="5088283" y="1732105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36745C7-E4A0-563D-5182-E61E6856CECF}"/>
                </a:ext>
              </a:extLst>
            </p:cNvPr>
            <p:cNvSpPr/>
            <p:nvPr/>
          </p:nvSpPr>
          <p:spPr>
            <a:xfrm>
              <a:off x="5255905" y="173210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8C8A1A-A13B-6D0B-8009-92376C404A5B}"/>
                </a:ext>
              </a:extLst>
            </p:cNvPr>
            <p:cNvSpPr/>
            <p:nvPr/>
          </p:nvSpPr>
          <p:spPr>
            <a:xfrm>
              <a:off x="5414655" y="1732104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4CA0F11-C6DA-BB3D-A0FF-67830E8BB6ED}"/>
                </a:ext>
              </a:extLst>
            </p:cNvPr>
            <p:cNvSpPr/>
            <p:nvPr/>
          </p:nvSpPr>
          <p:spPr>
            <a:xfrm>
              <a:off x="5564533" y="173210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7E96C65-2BBB-C264-A360-A5494ACCBB4C}"/>
                </a:ext>
              </a:extLst>
            </p:cNvPr>
            <p:cNvSpPr/>
            <p:nvPr/>
          </p:nvSpPr>
          <p:spPr>
            <a:xfrm>
              <a:off x="5723283" y="1732104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247B6C-6D06-B4EE-9201-743689519C8A}"/>
                </a:ext>
              </a:extLst>
            </p:cNvPr>
            <p:cNvSpPr/>
            <p:nvPr/>
          </p:nvSpPr>
          <p:spPr>
            <a:xfrm>
              <a:off x="5890905" y="173210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D9511C-52C9-8FFF-D72A-E976A9A39989}"/>
                </a:ext>
              </a:extLst>
            </p:cNvPr>
            <p:cNvSpPr/>
            <p:nvPr/>
          </p:nvSpPr>
          <p:spPr>
            <a:xfrm>
              <a:off x="6049655" y="173210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E51D057-E41C-E8CB-9388-48C07816FCCE}"/>
                </a:ext>
              </a:extLst>
            </p:cNvPr>
            <p:cNvSpPr/>
            <p:nvPr/>
          </p:nvSpPr>
          <p:spPr>
            <a:xfrm>
              <a:off x="6222413" y="173210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AF8E3A7-A7A1-7F23-281C-1A09004C9300}"/>
                </a:ext>
              </a:extLst>
            </p:cNvPr>
            <p:cNvSpPr/>
            <p:nvPr/>
          </p:nvSpPr>
          <p:spPr>
            <a:xfrm>
              <a:off x="6381163" y="173210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59F8523-3997-EDD6-D7BF-EB946CA65637}"/>
                </a:ext>
              </a:extLst>
            </p:cNvPr>
            <p:cNvSpPr/>
            <p:nvPr/>
          </p:nvSpPr>
          <p:spPr>
            <a:xfrm>
              <a:off x="6548785" y="173210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0019601-1FF6-7B6D-85FF-38A8AD17BDC3}"/>
                </a:ext>
              </a:extLst>
            </p:cNvPr>
            <p:cNvSpPr/>
            <p:nvPr/>
          </p:nvSpPr>
          <p:spPr>
            <a:xfrm>
              <a:off x="6707535" y="173210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556448F-B700-E63D-6C61-2DAB7BF3EEC5}"/>
                </a:ext>
              </a:extLst>
            </p:cNvPr>
            <p:cNvSpPr/>
            <p:nvPr/>
          </p:nvSpPr>
          <p:spPr>
            <a:xfrm>
              <a:off x="6857413" y="173210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B66BA4F-790F-65C0-3760-32B924DC8840}"/>
                </a:ext>
              </a:extLst>
            </p:cNvPr>
            <p:cNvSpPr/>
            <p:nvPr/>
          </p:nvSpPr>
          <p:spPr>
            <a:xfrm>
              <a:off x="7016163" y="173210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7720813-5459-796D-1470-E81E406C2DDB}"/>
                </a:ext>
              </a:extLst>
            </p:cNvPr>
            <p:cNvSpPr/>
            <p:nvPr/>
          </p:nvSpPr>
          <p:spPr>
            <a:xfrm>
              <a:off x="7183785" y="173209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A3A7EB0-4005-7A34-93BB-95CD8850A605}"/>
                </a:ext>
              </a:extLst>
            </p:cNvPr>
            <p:cNvSpPr/>
            <p:nvPr/>
          </p:nvSpPr>
          <p:spPr>
            <a:xfrm>
              <a:off x="7342535" y="173210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BD595F3-76F9-6D60-0693-52266ED76B69}"/>
                </a:ext>
              </a:extLst>
            </p:cNvPr>
            <p:cNvSpPr/>
            <p:nvPr/>
          </p:nvSpPr>
          <p:spPr>
            <a:xfrm>
              <a:off x="4729508" y="2397026"/>
              <a:ext cx="438150" cy="627934"/>
            </a:xfrm>
            <a:custGeom>
              <a:avLst/>
              <a:gdLst>
                <a:gd name="connsiteX0" fmla="*/ 0 w 438150"/>
                <a:gd name="connsiteY0" fmla="*/ 6311 h 627934"/>
                <a:gd name="connsiteX1" fmla="*/ 231775 w 438150"/>
                <a:gd name="connsiteY1" fmla="*/ 85686 h 627934"/>
                <a:gd name="connsiteX2" fmla="*/ 368300 w 438150"/>
                <a:gd name="connsiteY2" fmla="*/ 606386 h 627934"/>
                <a:gd name="connsiteX3" fmla="*/ 438150 w 438150"/>
                <a:gd name="connsiteY3" fmla="*/ 479386 h 62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150" h="627934">
                  <a:moveTo>
                    <a:pt x="0" y="6311"/>
                  </a:moveTo>
                  <a:cubicBezTo>
                    <a:pt x="85196" y="-4008"/>
                    <a:pt x="170392" y="-14326"/>
                    <a:pt x="231775" y="85686"/>
                  </a:cubicBezTo>
                  <a:cubicBezTo>
                    <a:pt x="293158" y="185698"/>
                    <a:pt x="333904" y="540769"/>
                    <a:pt x="368300" y="606386"/>
                  </a:cubicBezTo>
                  <a:cubicBezTo>
                    <a:pt x="402696" y="672003"/>
                    <a:pt x="420423" y="575694"/>
                    <a:pt x="438150" y="479386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BC702F0-6EF2-21FA-57AE-B18A43A677ED}"/>
                </a:ext>
              </a:extLst>
            </p:cNvPr>
            <p:cNvSpPr/>
            <p:nvPr/>
          </p:nvSpPr>
          <p:spPr>
            <a:xfrm flipH="1" flipV="1">
              <a:off x="7514961" y="1732098"/>
              <a:ext cx="494325" cy="664927"/>
            </a:xfrm>
            <a:custGeom>
              <a:avLst/>
              <a:gdLst>
                <a:gd name="connsiteX0" fmla="*/ 0 w 438150"/>
                <a:gd name="connsiteY0" fmla="*/ 6311 h 627934"/>
                <a:gd name="connsiteX1" fmla="*/ 231775 w 438150"/>
                <a:gd name="connsiteY1" fmla="*/ 85686 h 627934"/>
                <a:gd name="connsiteX2" fmla="*/ 368300 w 438150"/>
                <a:gd name="connsiteY2" fmla="*/ 606386 h 627934"/>
                <a:gd name="connsiteX3" fmla="*/ 438150 w 438150"/>
                <a:gd name="connsiteY3" fmla="*/ 479386 h 62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150" h="627934">
                  <a:moveTo>
                    <a:pt x="0" y="6311"/>
                  </a:moveTo>
                  <a:cubicBezTo>
                    <a:pt x="85196" y="-4008"/>
                    <a:pt x="170392" y="-14326"/>
                    <a:pt x="231775" y="85686"/>
                  </a:cubicBezTo>
                  <a:cubicBezTo>
                    <a:pt x="293158" y="185698"/>
                    <a:pt x="333904" y="540769"/>
                    <a:pt x="368300" y="606386"/>
                  </a:cubicBezTo>
                  <a:cubicBezTo>
                    <a:pt x="402696" y="672003"/>
                    <a:pt x="420423" y="575694"/>
                    <a:pt x="438150" y="479386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1B50B1B-4322-D939-0D1A-7414E0418592}"/>
              </a:ext>
            </a:extLst>
          </p:cNvPr>
          <p:cNvCxnSpPr>
            <a:cxnSpLocks/>
          </p:cNvCxnSpPr>
          <p:nvPr/>
        </p:nvCxnSpPr>
        <p:spPr>
          <a:xfrm>
            <a:off x="8012832" y="2385968"/>
            <a:ext cx="1827306" cy="0"/>
          </a:xfrm>
          <a:prstGeom prst="line">
            <a:avLst/>
          </a:prstGeom>
          <a:ln w="5715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E4235F-42C3-4FB8-319C-C4696696F1AB}"/>
              </a:ext>
            </a:extLst>
          </p:cNvPr>
          <p:cNvCxnSpPr>
            <a:cxnSpLocks/>
          </p:cNvCxnSpPr>
          <p:nvPr/>
        </p:nvCxnSpPr>
        <p:spPr>
          <a:xfrm>
            <a:off x="2913408" y="2387368"/>
            <a:ext cx="1827306" cy="0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ABDF7A7C-4615-B7E3-D5A8-139B5093EF87}"/>
              </a:ext>
            </a:extLst>
          </p:cNvPr>
          <p:cNvGrpSpPr/>
          <p:nvPr/>
        </p:nvGrpSpPr>
        <p:grpSpPr>
          <a:xfrm>
            <a:off x="1991595" y="2821128"/>
            <a:ext cx="1895125" cy="1874279"/>
            <a:chOff x="1991595" y="2821128"/>
            <a:chExt cx="1895125" cy="187427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DF96E2-156E-09C6-A46D-747FD131A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91595" y="2821128"/>
              <a:ext cx="1895125" cy="1874279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D9CE030-CBEE-364E-9A3E-3116F721D089}"/>
                </a:ext>
              </a:extLst>
            </p:cNvPr>
            <p:cNvCxnSpPr>
              <a:cxnSpLocks/>
            </p:cNvCxnSpPr>
            <p:nvPr/>
          </p:nvCxnSpPr>
          <p:spPr>
            <a:xfrm>
              <a:off x="2393156" y="3659981"/>
              <a:ext cx="410369" cy="296863"/>
            </a:xfrm>
            <a:prstGeom prst="line">
              <a:avLst/>
            </a:prstGeom>
            <a:ln w="38100">
              <a:solidFill>
                <a:srgbClr val="C5D3DE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1EE9E94A-0CC2-6DE7-1B60-8C06EE8AD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117251" y="4344483"/>
            <a:ext cx="538281" cy="1530025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BCE721F2-AD64-A300-067D-7136C29487F6}"/>
              </a:ext>
            </a:extLst>
          </p:cNvPr>
          <p:cNvSpPr/>
          <p:nvPr/>
        </p:nvSpPr>
        <p:spPr>
          <a:xfrm>
            <a:off x="2707033" y="3457939"/>
            <a:ext cx="412750" cy="412750"/>
          </a:xfrm>
          <a:prstGeom prst="ellipse">
            <a:avLst/>
          </a:prstGeom>
          <a:solidFill>
            <a:srgbClr val="D1DD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BF3AC8D-833B-D871-B446-BACD200B9FC9}"/>
              </a:ext>
            </a:extLst>
          </p:cNvPr>
          <p:cNvCxnSpPr>
            <a:cxnSpLocks/>
          </p:cNvCxnSpPr>
          <p:nvPr/>
        </p:nvCxnSpPr>
        <p:spPr>
          <a:xfrm flipH="1" flipV="1">
            <a:off x="2625725" y="3489325"/>
            <a:ext cx="311495" cy="4968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5661740-B41E-CC1F-412D-6FD31A5BBD7E}"/>
              </a:ext>
            </a:extLst>
          </p:cNvPr>
          <p:cNvSpPr txBox="1"/>
          <p:nvPr/>
        </p:nvSpPr>
        <p:spPr>
          <a:xfrm>
            <a:off x="2913408" y="5408044"/>
            <a:ext cx="69267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n w="38100">
                  <a:solidFill>
                    <a:schemeClr val="tx1"/>
                  </a:solidFill>
                </a:ln>
              </a:rPr>
              <a:t>1.5V</a:t>
            </a:r>
            <a:endParaRPr lang="en-GB" sz="1100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C8A9804-ED25-A748-6B58-C8534C3066B7}"/>
              </a:ext>
            </a:extLst>
          </p:cNvPr>
          <p:cNvSpPr/>
          <p:nvPr/>
        </p:nvSpPr>
        <p:spPr>
          <a:xfrm>
            <a:off x="2514600" y="3313477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D7BA814-564F-89C8-20E0-A6A212142631}"/>
              </a:ext>
            </a:extLst>
          </p:cNvPr>
          <p:cNvSpPr/>
          <p:nvPr/>
        </p:nvSpPr>
        <p:spPr>
          <a:xfrm>
            <a:off x="2830409" y="3230926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9264A39-C800-3556-359A-4E9E7FC17478}"/>
              </a:ext>
            </a:extLst>
          </p:cNvPr>
          <p:cNvSpPr/>
          <p:nvPr/>
        </p:nvSpPr>
        <p:spPr>
          <a:xfrm>
            <a:off x="3152673" y="3278120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928041A-88F1-4F02-69D4-1FE4E0D4370A}"/>
              </a:ext>
            </a:extLst>
          </p:cNvPr>
          <p:cNvSpPr/>
          <p:nvPr/>
        </p:nvSpPr>
        <p:spPr>
          <a:xfrm>
            <a:off x="3312750" y="3627802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8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376D8F5-0746-D5C2-0B97-2C7C2BAF4F9A}"/>
              </a:ext>
            </a:extLst>
          </p:cNvPr>
          <p:cNvSpPr/>
          <p:nvPr/>
        </p:nvSpPr>
        <p:spPr>
          <a:xfrm>
            <a:off x="2443387" y="3653994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0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8" name="Rectangle: Rounded Corners 58">
            <a:extLst>
              <a:ext uri="{FF2B5EF4-FFF2-40B4-BE49-F238E27FC236}">
                <a16:creationId xmlns:a16="http://schemas.microsoft.com/office/drawing/2014/main" id="{2B46F299-3FC8-C401-8A25-D53215D7EEBD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effect</a:t>
            </a:r>
          </a:p>
        </p:txBody>
      </p:sp>
    </p:spTree>
    <p:extLst>
      <p:ext uri="{BB962C8B-B14F-4D97-AF65-F5344CB8AC3E}">
        <p14:creationId xmlns:p14="http://schemas.microsoft.com/office/powerpoint/2010/main" val="1547326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19107B-54BA-2351-3B78-4F3784226387}"/>
              </a:ext>
            </a:extLst>
          </p:cNvPr>
          <p:cNvSpPr/>
          <p:nvPr/>
        </p:nvSpPr>
        <p:spPr>
          <a:xfrm>
            <a:off x="4740714" y="1924285"/>
            <a:ext cx="3272118" cy="92336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FD3608-2ED2-F9FC-FCD1-E40C8BD025E9}"/>
              </a:ext>
            </a:extLst>
          </p:cNvPr>
          <p:cNvCxnSpPr>
            <a:cxnSpLocks/>
          </p:cNvCxnSpPr>
          <p:nvPr/>
        </p:nvCxnSpPr>
        <p:spPr>
          <a:xfrm>
            <a:off x="2913408" y="2385968"/>
            <a:ext cx="0" cy="2743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8707B91-6187-8D09-050B-6E61BCEA3902}"/>
              </a:ext>
            </a:extLst>
          </p:cNvPr>
          <p:cNvCxnSpPr/>
          <p:nvPr/>
        </p:nvCxnSpPr>
        <p:spPr>
          <a:xfrm>
            <a:off x="9840138" y="2385968"/>
            <a:ext cx="0" cy="2743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5670BA3-3BB6-F0E2-469E-26EB20E935AF}"/>
              </a:ext>
            </a:extLst>
          </p:cNvPr>
          <p:cNvCxnSpPr>
            <a:cxnSpLocks/>
          </p:cNvCxnSpPr>
          <p:nvPr/>
        </p:nvCxnSpPr>
        <p:spPr>
          <a:xfrm>
            <a:off x="2913408" y="5129168"/>
            <a:ext cx="2755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D7B43B9-E0EB-7306-C19D-5D6036CDB179}"/>
              </a:ext>
            </a:extLst>
          </p:cNvPr>
          <p:cNvCxnSpPr>
            <a:cxnSpLocks/>
          </p:cNvCxnSpPr>
          <p:nvPr/>
        </p:nvCxnSpPr>
        <p:spPr>
          <a:xfrm>
            <a:off x="7084238" y="5129168"/>
            <a:ext cx="2755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1DD771C-03EA-A63D-FCFE-8066C6E4C488}"/>
              </a:ext>
            </a:extLst>
          </p:cNvPr>
          <p:cNvGrpSpPr/>
          <p:nvPr/>
        </p:nvGrpSpPr>
        <p:grpSpPr>
          <a:xfrm>
            <a:off x="4729508" y="1732098"/>
            <a:ext cx="3279778" cy="1307730"/>
            <a:chOff x="4729508" y="1732098"/>
            <a:chExt cx="3279778" cy="130773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0B065C9-9520-8ED1-6E28-BD5EE88F22DF}"/>
                </a:ext>
              </a:extLst>
            </p:cNvPr>
            <p:cNvSpPr/>
            <p:nvPr/>
          </p:nvSpPr>
          <p:spPr>
            <a:xfrm>
              <a:off x="5088283" y="1732105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36745C7-E4A0-563D-5182-E61E6856CECF}"/>
                </a:ext>
              </a:extLst>
            </p:cNvPr>
            <p:cNvSpPr/>
            <p:nvPr/>
          </p:nvSpPr>
          <p:spPr>
            <a:xfrm>
              <a:off x="5255905" y="173210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8C8A1A-A13B-6D0B-8009-92376C404A5B}"/>
                </a:ext>
              </a:extLst>
            </p:cNvPr>
            <p:cNvSpPr/>
            <p:nvPr/>
          </p:nvSpPr>
          <p:spPr>
            <a:xfrm>
              <a:off x="5414655" y="1732104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4CA0F11-C6DA-BB3D-A0FF-67830E8BB6ED}"/>
                </a:ext>
              </a:extLst>
            </p:cNvPr>
            <p:cNvSpPr/>
            <p:nvPr/>
          </p:nvSpPr>
          <p:spPr>
            <a:xfrm>
              <a:off x="5564533" y="173210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7E96C65-2BBB-C264-A360-A5494ACCBB4C}"/>
                </a:ext>
              </a:extLst>
            </p:cNvPr>
            <p:cNvSpPr/>
            <p:nvPr/>
          </p:nvSpPr>
          <p:spPr>
            <a:xfrm>
              <a:off x="5723283" y="1732104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247B6C-6D06-B4EE-9201-743689519C8A}"/>
                </a:ext>
              </a:extLst>
            </p:cNvPr>
            <p:cNvSpPr/>
            <p:nvPr/>
          </p:nvSpPr>
          <p:spPr>
            <a:xfrm>
              <a:off x="5890905" y="173210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D9511C-52C9-8FFF-D72A-E976A9A39989}"/>
                </a:ext>
              </a:extLst>
            </p:cNvPr>
            <p:cNvSpPr/>
            <p:nvPr/>
          </p:nvSpPr>
          <p:spPr>
            <a:xfrm>
              <a:off x="6049655" y="1732103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E51D057-E41C-E8CB-9388-48C07816FCCE}"/>
                </a:ext>
              </a:extLst>
            </p:cNvPr>
            <p:cNvSpPr/>
            <p:nvPr/>
          </p:nvSpPr>
          <p:spPr>
            <a:xfrm>
              <a:off x="6222413" y="173210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AF8E3A7-A7A1-7F23-281C-1A09004C9300}"/>
                </a:ext>
              </a:extLst>
            </p:cNvPr>
            <p:cNvSpPr/>
            <p:nvPr/>
          </p:nvSpPr>
          <p:spPr>
            <a:xfrm>
              <a:off x="6381163" y="1732102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59F8523-3997-EDD6-D7BF-EB946CA65637}"/>
                </a:ext>
              </a:extLst>
            </p:cNvPr>
            <p:cNvSpPr/>
            <p:nvPr/>
          </p:nvSpPr>
          <p:spPr>
            <a:xfrm>
              <a:off x="6548785" y="173210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0019601-1FF6-7B6D-85FF-38A8AD17BDC3}"/>
                </a:ext>
              </a:extLst>
            </p:cNvPr>
            <p:cNvSpPr/>
            <p:nvPr/>
          </p:nvSpPr>
          <p:spPr>
            <a:xfrm>
              <a:off x="6707535" y="173210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556448F-B700-E63D-6C61-2DAB7BF3EEC5}"/>
                </a:ext>
              </a:extLst>
            </p:cNvPr>
            <p:cNvSpPr/>
            <p:nvPr/>
          </p:nvSpPr>
          <p:spPr>
            <a:xfrm>
              <a:off x="6857413" y="173210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B66BA4F-790F-65C0-3760-32B924DC8840}"/>
                </a:ext>
              </a:extLst>
            </p:cNvPr>
            <p:cNvSpPr/>
            <p:nvPr/>
          </p:nvSpPr>
          <p:spPr>
            <a:xfrm>
              <a:off x="7016163" y="1732101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7720813-5459-796D-1470-E81E406C2DDB}"/>
                </a:ext>
              </a:extLst>
            </p:cNvPr>
            <p:cNvSpPr/>
            <p:nvPr/>
          </p:nvSpPr>
          <p:spPr>
            <a:xfrm>
              <a:off x="7183785" y="1732099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A3A7EB0-4005-7A34-93BB-95CD8850A605}"/>
                </a:ext>
              </a:extLst>
            </p:cNvPr>
            <p:cNvSpPr/>
            <p:nvPr/>
          </p:nvSpPr>
          <p:spPr>
            <a:xfrm>
              <a:off x="7342535" y="1732100"/>
              <a:ext cx="317500" cy="1307723"/>
            </a:xfrm>
            <a:custGeom>
              <a:avLst/>
              <a:gdLst>
                <a:gd name="connsiteX0" fmla="*/ 0 w 317500"/>
                <a:gd name="connsiteY0" fmla="*/ 163358 h 1307723"/>
                <a:gd name="connsiteX1" fmla="*/ 69850 w 317500"/>
                <a:gd name="connsiteY1" fmla="*/ 87158 h 1307723"/>
                <a:gd name="connsiteX2" fmla="*/ 247650 w 317500"/>
                <a:gd name="connsiteY2" fmla="*/ 1223808 h 1307723"/>
                <a:gd name="connsiteX3" fmla="*/ 317500 w 317500"/>
                <a:gd name="connsiteY3" fmla="*/ 1134908 h 130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" h="1307723">
                  <a:moveTo>
                    <a:pt x="0" y="163358"/>
                  </a:moveTo>
                  <a:cubicBezTo>
                    <a:pt x="14287" y="36887"/>
                    <a:pt x="28575" y="-89584"/>
                    <a:pt x="69850" y="87158"/>
                  </a:cubicBezTo>
                  <a:cubicBezTo>
                    <a:pt x="111125" y="263900"/>
                    <a:pt x="206375" y="1049183"/>
                    <a:pt x="247650" y="1223808"/>
                  </a:cubicBezTo>
                  <a:cubicBezTo>
                    <a:pt x="288925" y="1398433"/>
                    <a:pt x="303212" y="1266670"/>
                    <a:pt x="317500" y="1134908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BD595F3-76F9-6D60-0693-52266ED76B69}"/>
                </a:ext>
              </a:extLst>
            </p:cNvPr>
            <p:cNvSpPr/>
            <p:nvPr/>
          </p:nvSpPr>
          <p:spPr>
            <a:xfrm>
              <a:off x="4729508" y="2397026"/>
              <a:ext cx="438150" cy="627934"/>
            </a:xfrm>
            <a:custGeom>
              <a:avLst/>
              <a:gdLst>
                <a:gd name="connsiteX0" fmla="*/ 0 w 438150"/>
                <a:gd name="connsiteY0" fmla="*/ 6311 h 627934"/>
                <a:gd name="connsiteX1" fmla="*/ 231775 w 438150"/>
                <a:gd name="connsiteY1" fmla="*/ 85686 h 627934"/>
                <a:gd name="connsiteX2" fmla="*/ 368300 w 438150"/>
                <a:gd name="connsiteY2" fmla="*/ 606386 h 627934"/>
                <a:gd name="connsiteX3" fmla="*/ 438150 w 438150"/>
                <a:gd name="connsiteY3" fmla="*/ 479386 h 62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150" h="627934">
                  <a:moveTo>
                    <a:pt x="0" y="6311"/>
                  </a:moveTo>
                  <a:cubicBezTo>
                    <a:pt x="85196" y="-4008"/>
                    <a:pt x="170392" y="-14326"/>
                    <a:pt x="231775" y="85686"/>
                  </a:cubicBezTo>
                  <a:cubicBezTo>
                    <a:pt x="293158" y="185698"/>
                    <a:pt x="333904" y="540769"/>
                    <a:pt x="368300" y="606386"/>
                  </a:cubicBezTo>
                  <a:cubicBezTo>
                    <a:pt x="402696" y="672003"/>
                    <a:pt x="420423" y="575694"/>
                    <a:pt x="438150" y="479386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BC702F0-6EF2-21FA-57AE-B18A43A677ED}"/>
                </a:ext>
              </a:extLst>
            </p:cNvPr>
            <p:cNvSpPr/>
            <p:nvPr/>
          </p:nvSpPr>
          <p:spPr>
            <a:xfrm flipH="1" flipV="1">
              <a:off x="7514961" y="1732098"/>
              <a:ext cx="494325" cy="664927"/>
            </a:xfrm>
            <a:custGeom>
              <a:avLst/>
              <a:gdLst>
                <a:gd name="connsiteX0" fmla="*/ 0 w 438150"/>
                <a:gd name="connsiteY0" fmla="*/ 6311 h 627934"/>
                <a:gd name="connsiteX1" fmla="*/ 231775 w 438150"/>
                <a:gd name="connsiteY1" fmla="*/ 85686 h 627934"/>
                <a:gd name="connsiteX2" fmla="*/ 368300 w 438150"/>
                <a:gd name="connsiteY2" fmla="*/ 606386 h 627934"/>
                <a:gd name="connsiteX3" fmla="*/ 438150 w 438150"/>
                <a:gd name="connsiteY3" fmla="*/ 479386 h 62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150" h="627934">
                  <a:moveTo>
                    <a:pt x="0" y="6311"/>
                  </a:moveTo>
                  <a:cubicBezTo>
                    <a:pt x="85196" y="-4008"/>
                    <a:pt x="170392" y="-14326"/>
                    <a:pt x="231775" y="85686"/>
                  </a:cubicBezTo>
                  <a:cubicBezTo>
                    <a:pt x="293158" y="185698"/>
                    <a:pt x="333904" y="540769"/>
                    <a:pt x="368300" y="606386"/>
                  </a:cubicBezTo>
                  <a:cubicBezTo>
                    <a:pt x="402696" y="672003"/>
                    <a:pt x="420423" y="575694"/>
                    <a:pt x="438150" y="479386"/>
                  </a:cubicBezTo>
                </a:path>
              </a:pathLst>
            </a:custGeom>
            <a:noFill/>
            <a:ln w="38100">
              <a:solidFill>
                <a:srgbClr val="FA74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E57942-2FE6-82B5-5C68-8631642FC328}"/>
              </a:ext>
            </a:extLst>
          </p:cNvPr>
          <p:cNvCxnSpPr>
            <a:cxnSpLocks/>
          </p:cNvCxnSpPr>
          <p:nvPr/>
        </p:nvCxnSpPr>
        <p:spPr>
          <a:xfrm>
            <a:off x="8012832" y="2385968"/>
            <a:ext cx="1827306" cy="0"/>
          </a:xfrm>
          <a:prstGeom prst="line">
            <a:avLst/>
          </a:prstGeom>
          <a:ln w="5715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3AF9180-B641-438C-6653-D928ECD66858}"/>
              </a:ext>
            </a:extLst>
          </p:cNvPr>
          <p:cNvCxnSpPr>
            <a:cxnSpLocks/>
          </p:cNvCxnSpPr>
          <p:nvPr/>
        </p:nvCxnSpPr>
        <p:spPr>
          <a:xfrm>
            <a:off x="2913408" y="2387368"/>
            <a:ext cx="1827306" cy="0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8583F8-679D-9324-8CDB-B5FB4B774F4A}"/>
              </a:ext>
            </a:extLst>
          </p:cNvPr>
          <p:cNvGrpSpPr/>
          <p:nvPr/>
        </p:nvGrpSpPr>
        <p:grpSpPr>
          <a:xfrm>
            <a:off x="1991595" y="2821128"/>
            <a:ext cx="1895125" cy="1874279"/>
            <a:chOff x="1991595" y="2821128"/>
            <a:chExt cx="1895125" cy="187427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9F6CC50-0DFA-D7BF-7BA5-EABF0AE36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91595" y="2821128"/>
              <a:ext cx="1895125" cy="1874279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8E9CC7F-00E6-F311-5A96-81F50F9BD9FC}"/>
                </a:ext>
              </a:extLst>
            </p:cNvPr>
            <p:cNvCxnSpPr>
              <a:cxnSpLocks/>
            </p:cNvCxnSpPr>
            <p:nvPr/>
          </p:nvCxnSpPr>
          <p:spPr>
            <a:xfrm>
              <a:off x="2393156" y="3659981"/>
              <a:ext cx="410369" cy="296863"/>
            </a:xfrm>
            <a:prstGeom prst="line">
              <a:avLst/>
            </a:prstGeom>
            <a:ln w="38100">
              <a:solidFill>
                <a:srgbClr val="C5D3DE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C874204-474C-DE28-834E-A711C4FD8FD2}"/>
              </a:ext>
            </a:extLst>
          </p:cNvPr>
          <p:cNvCxnSpPr>
            <a:cxnSpLocks/>
          </p:cNvCxnSpPr>
          <p:nvPr/>
        </p:nvCxnSpPr>
        <p:spPr>
          <a:xfrm>
            <a:off x="7084238" y="5129168"/>
            <a:ext cx="2755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5D879D79-B175-7B33-07C9-CC9E4316FC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443983" y="4364157"/>
            <a:ext cx="538281" cy="153002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7FB450D-0F85-EE57-DFE0-2CF97838CF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974008" y="4364155"/>
            <a:ext cx="538281" cy="1530025"/>
          </a:xfrm>
          <a:prstGeom prst="rect">
            <a:avLst/>
          </a:pr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C25F9E0D-4211-C22D-AD3E-B59A419A8365}"/>
              </a:ext>
            </a:extLst>
          </p:cNvPr>
          <p:cNvSpPr/>
          <p:nvPr/>
        </p:nvSpPr>
        <p:spPr>
          <a:xfrm>
            <a:off x="2707033" y="3457939"/>
            <a:ext cx="412750" cy="412750"/>
          </a:xfrm>
          <a:prstGeom prst="ellipse">
            <a:avLst/>
          </a:prstGeom>
          <a:solidFill>
            <a:srgbClr val="D1DD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5E78487-6061-2540-0BF4-1DC8987E64A5}"/>
              </a:ext>
            </a:extLst>
          </p:cNvPr>
          <p:cNvCxnSpPr>
            <a:cxnSpLocks/>
          </p:cNvCxnSpPr>
          <p:nvPr/>
        </p:nvCxnSpPr>
        <p:spPr>
          <a:xfrm flipH="1" flipV="1">
            <a:off x="2886075" y="3424602"/>
            <a:ext cx="51145" cy="5616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E33AE6E8-A240-DA0C-4249-801AC475C2DE}"/>
              </a:ext>
            </a:extLst>
          </p:cNvPr>
          <p:cNvSpPr txBox="1"/>
          <p:nvPr/>
        </p:nvSpPr>
        <p:spPr>
          <a:xfrm>
            <a:off x="2913408" y="5408044"/>
            <a:ext cx="69267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n w="38100">
                  <a:solidFill>
                    <a:schemeClr val="tx1"/>
                  </a:solidFill>
                </a:ln>
              </a:rPr>
              <a:t>3V</a:t>
            </a:r>
            <a:endParaRPr lang="en-GB" sz="1100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4C51FC55-42D7-E446-AD14-BAD80B1DAD70}"/>
              </a:ext>
            </a:extLst>
          </p:cNvPr>
          <p:cNvSpPr/>
          <p:nvPr/>
        </p:nvSpPr>
        <p:spPr>
          <a:xfrm>
            <a:off x="2514600" y="3313477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6CE7E43-BA43-DF29-48A8-CB18EB44B155}"/>
              </a:ext>
            </a:extLst>
          </p:cNvPr>
          <p:cNvSpPr/>
          <p:nvPr/>
        </p:nvSpPr>
        <p:spPr>
          <a:xfrm>
            <a:off x="2830409" y="3230926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75A9FD8-8FF7-6409-646E-119B9B4EF71B}"/>
              </a:ext>
            </a:extLst>
          </p:cNvPr>
          <p:cNvSpPr/>
          <p:nvPr/>
        </p:nvSpPr>
        <p:spPr>
          <a:xfrm>
            <a:off x="3152673" y="3278120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DB49C36-E2F4-5739-3972-899E70C51F43}"/>
              </a:ext>
            </a:extLst>
          </p:cNvPr>
          <p:cNvSpPr/>
          <p:nvPr/>
        </p:nvSpPr>
        <p:spPr>
          <a:xfrm>
            <a:off x="3312750" y="3627802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8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DC4E2EA-4059-934C-79FD-0A899C2611FE}"/>
              </a:ext>
            </a:extLst>
          </p:cNvPr>
          <p:cNvSpPr/>
          <p:nvPr/>
        </p:nvSpPr>
        <p:spPr>
          <a:xfrm>
            <a:off x="2443387" y="3653994"/>
            <a:ext cx="111125" cy="111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0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3" name="Rectangle: Rounded Corners 58">
            <a:extLst>
              <a:ext uri="{FF2B5EF4-FFF2-40B4-BE49-F238E27FC236}">
                <a16:creationId xmlns:a16="http://schemas.microsoft.com/office/drawing/2014/main" id="{2B46F299-3FC8-C401-8A25-D53215D7EEBD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effect</a:t>
            </a:r>
          </a:p>
        </p:txBody>
      </p:sp>
    </p:spTree>
    <p:extLst>
      <p:ext uri="{BB962C8B-B14F-4D97-AF65-F5344CB8AC3E}">
        <p14:creationId xmlns:p14="http://schemas.microsoft.com/office/powerpoint/2010/main" val="1882072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01F8429B-B4BB-A8CB-1479-2E541ED3B2E3}"/>
              </a:ext>
            </a:extLst>
          </p:cNvPr>
          <p:cNvGrpSpPr/>
          <p:nvPr/>
        </p:nvGrpSpPr>
        <p:grpSpPr>
          <a:xfrm>
            <a:off x="1991595" y="1732098"/>
            <a:ext cx="7848543" cy="4322277"/>
            <a:chOff x="1991595" y="1732098"/>
            <a:chExt cx="7848543" cy="432227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B19107B-54BA-2351-3B78-4F3784226387}"/>
                </a:ext>
              </a:extLst>
            </p:cNvPr>
            <p:cNvSpPr/>
            <p:nvPr/>
          </p:nvSpPr>
          <p:spPr>
            <a:xfrm>
              <a:off x="4740714" y="1924285"/>
              <a:ext cx="3272118" cy="92336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BFD3608-2ED2-F9FC-FCD1-E40C8BD025E9}"/>
                </a:ext>
              </a:extLst>
            </p:cNvPr>
            <p:cNvCxnSpPr>
              <a:cxnSpLocks/>
            </p:cNvCxnSpPr>
            <p:nvPr/>
          </p:nvCxnSpPr>
          <p:spPr>
            <a:xfrm>
              <a:off x="2913408" y="2385968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8707B91-6187-8D09-050B-6E61BCEA3902}"/>
                </a:ext>
              </a:extLst>
            </p:cNvPr>
            <p:cNvCxnSpPr/>
            <p:nvPr/>
          </p:nvCxnSpPr>
          <p:spPr>
            <a:xfrm>
              <a:off x="9840138" y="2385968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670BA3-3BB6-F0E2-469E-26EB20E935AF}"/>
                </a:ext>
              </a:extLst>
            </p:cNvPr>
            <p:cNvCxnSpPr>
              <a:cxnSpLocks/>
            </p:cNvCxnSpPr>
            <p:nvPr/>
          </p:nvCxnSpPr>
          <p:spPr>
            <a:xfrm>
              <a:off x="2913408" y="5129168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D7B43B9-E0EB-7306-C19D-5D6036CDB179}"/>
                </a:ext>
              </a:extLst>
            </p:cNvPr>
            <p:cNvCxnSpPr>
              <a:cxnSpLocks/>
            </p:cNvCxnSpPr>
            <p:nvPr/>
          </p:nvCxnSpPr>
          <p:spPr>
            <a:xfrm>
              <a:off x="7084238" y="5129168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1DD771C-03EA-A63D-FCFE-8066C6E4C488}"/>
                </a:ext>
              </a:extLst>
            </p:cNvPr>
            <p:cNvGrpSpPr/>
            <p:nvPr/>
          </p:nvGrpSpPr>
          <p:grpSpPr>
            <a:xfrm>
              <a:off x="4729508" y="1732098"/>
              <a:ext cx="3279778" cy="1307730"/>
              <a:chOff x="4729508" y="1732098"/>
              <a:chExt cx="3279778" cy="1307730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0B065C9-9520-8ED1-6E28-BD5EE88F22DF}"/>
                  </a:ext>
                </a:extLst>
              </p:cNvPr>
              <p:cNvSpPr/>
              <p:nvPr/>
            </p:nvSpPr>
            <p:spPr>
              <a:xfrm>
                <a:off x="5088283" y="1732105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36745C7-E4A0-563D-5182-E61E6856CECF}"/>
                  </a:ext>
                </a:extLst>
              </p:cNvPr>
              <p:cNvSpPr/>
              <p:nvPr/>
            </p:nvSpPr>
            <p:spPr>
              <a:xfrm>
                <a:off x="5255905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58C8A1A-A13B-6D0B-8009-92376C404A5B}"/>
                  </a:ext>
                </a:extLst>
              </p:cNvPr>
              <p:cNvSpPr/>
              <p:nvPr/>
            </p:nvSpPr>
            <p:spPr>
              <a:xfrm>
                <a:off x="5414655" y="1732104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4CA0F11-C6DA-BB3D-A0FF-67830E8BB6ED}"/>
                  </a:ext>
                </a:extLst>
              </p:cNvPr>
              <p:cNvSpPr/>
              <p:nvPr/>
            </p:nvSpPr>
            <p:spPr>
              <a:xfrm>
                <a:off x="5564533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C7E96C65-2BBB-C264-A360-A5494ACCBB4C}"/>
                  </a:ext>
                </a:extLst>
              </p:cNvPr>
              <p:cNvSpPr/>
              <p:nvPr/>
            </p:nvSpPr>
            <p:spPr>
              <a:xfrm>
                <a:off x="5723283" y="1732104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F247B6C-6D06-B4EE-9201-743689519C8A}"/>
                  </a:ext>
                </a:extLst>
              </p:cNvPr>
              <p:cNvSpPr/>
              <p:nvPr/>
            </p:nvSpPr>
            <p:spPr>
              <a:xfrm>
                <a:off x="5890905" y="1732102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1D9511C-52C9-8FFF-D72A-E976A9A39989}"/>
                  </a:ext>
                </a:extLst>
              </p:cNvPr>
              <p:cNvSpPr/>
              <p:nvPr/>
            </p:nvSpPr>
            <p:spPr>
              <a:xfrm>
                <a:off x="6049655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E51D057-E41C-E8CB-9388-48C07816FCCE}"/>
                  </a:ext>
                </a:extLst>
              </p:cNvPr>
              <p:cNvSpPr/>
              <p:nvPr/>
            </p:nvSpPr>
            <p:spPr>
              <a:xfrm>
                <a:off x="6222413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AF8E3A7-A7A1-7F23-281C-1A09004C9300}"/>
                  </a:ext>
                </a:extLst>
              </p:cNvPr>
              <p:cNvSpPr/>
              <p:nvPr/>
            </p:nvSpPr>
            <p:spPr>
              <a:xfrm>
                <a:off x="6381163" y="1732102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59F8523-3997-EDD6-D7BF-EB946CA65637}"/>
                  </a:ext>
                </a:extLst>
              </p:cNvPr>
              <p:cNvSpPr/>
              <p:nvPr/>
            </p:nvSpPr>
            <p:spPr>
              <a:xfrm>
                <a:off x="6548785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0019601-1FF6-7B6D-85FF-38A8AD17BDC3}"/>
                  </a:ext>
                </a:extLst>
              </p:cNvPr>
              <p:cNvSpPr/>
              <p:nvPr/>
            </p:nvSpPr>
            <p:spPr>
              <a:xfrm>
                <a:off x="6707535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556448F-B700-E63D-6C61-2DAB7BF3EEC5}"/>
                  </a:ext>
                </a:extLst>
              </p:cNvPr>
              <p:cNvSpPr/>
              <p:nvPr/>
            </p:nvSpPr>
            <p:spPr>
              <a:xfrm>
                <a:off x="6857413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B66BA4F-790F-65C0-3760-32B924DC8840}"/>
                  </a:ext>
                </a:extLst>
              </p:cNvPr>
              <p:cNvSpPr/>
              <p:nvPr/>
            </p:nvSpPr>
            <p:spPr>
              <a:xfrm>
                <a:off x="7016163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7720813-5459-796D-1470-E81E406C2DDB}"/>
                  </a:ext>
                </a:extLst>
              </p:cNvPr>
              <p:cNvSpPr/>
              <p:nvPr/>
            </p:nvSpPr>
            <p:spPr>
              <a:xfrm>
                <a:off x="7183785" y="1732099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A3A7EB0-4005-7A34-93BB-95CD8850A605}"/>
                  </a:ext>
                </a:extLst>
              </p:cNvPr>
              <p:cNvSpPr/>
              <p:nvPr/>
            </p:nvSpPr>
            <p:spPr>
              <a:xfrm>
                <a:off x="7342535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BD595F3-76F9-6D60-0693-52266ED76B69}"/>
                  </a:ext>
                </a:extLst>
              </p:cNvPr>
              <p:cNvSpPr/>
              <p:nvPr/>
            </p:nvSpPr>
            <p:spPr>
              <a:xfrm>
                <a:off x="4729508" y="2397026"/>
                <a:ext cx="438150" cy="627934"/>
              </a:xfrm>
              <a:custGeom>
                <a:avLst/>
                <a:gdLst>
                  <a:gd name="connsiteX0" fmla="*/ 0 w 438150"/>
                  <a:gd name="connsiteY0" fmla="*/ 6311 h 627934"/>
                  <a:gd name="connsiteX1" fmla="*/ 231775 w 438150"/>
                  <a:gd name="connsiteY1" fmla="*/ 85686 h 627934"/>
                  <a:gd name="connsiteX2" fmla="*/ 368300 w 438150"/>
                  <a:gd name="connsiteY2" fmla="*/ 606386 h 627934"/>
                  <a:gd name="connsiteX3" fmla="*/ 438150 w 438150"/>
                  <a:gd name="connsiteY3" fmla="*/ 479386 h 62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627934">
                    <a:moveTo>
                      <a:pt x="0" y="6311"/>
                    </a:moveTo>
                    <a:cubicBezTo>
                      <a:pt x="85196" y="-4008"/>
                      <a:pt x="170392" y="-14326"/>
                      <a:pt x="231775" y="85686"/>
                    </a:cubicBezTo>
                    <a:cubicBezTo>
                      <a:pt x="293158" y="185698"/>
                      <a:pt x="333904" y="540769"/>
                      <a:pt x="368300" y="606386"/>
                    </a:cubicBezTo>
                    <a:cubicBezTo>
                      <a:pt x="402696" y="672003"/>
                      <a:pt x="420423" y="575694"/>
                      <a:pt x="438150" y="479386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BC702F0-6EF2-21FA-57AE-B18A43A677ED}"/>
                  </a:ext>
                </a:extLst>
              </p:cNvPr>
              <p:cNvSpPr/>
              <p:nvPr/>
            </p:nvSpPr>
            <p:spPr>
              <a:xfrm flipH="1" flipV="1">
                <a:off x="7514961" y="1732098"/>
                <a:ext cx="494325" cy="664927"/>
              </a:xfrm>
              <a:custGeom>
                <a:avLst/>
                <a:gdLst>
                  <a:gd name="connsiteX0" fmla="*/ 0 w 438150"/>
                  <a:gd name="connsiteY0" fmla="*/ 6311 h 627934"/>
                  <a:gd name="connsiteX1" fmla="*/ 231775 w 438150"/>
                  <a:gd name="connsiteY1" fmla="*/ 85686 h 627934"/>
                  <a:gd name="connsiteX2" fmla="*/ 368300 w 438150"/>
                  <a:gd name="connsiteY2" fmla="*/ 606386 h 627934"/>
                  <a:gd name="connsiteX3" fmla="*/ 438150 w 438150"/>
                  <a:gd name="connsiteY3" fmla="*/ 479386 h 62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627934">
                    <a:moveTo>
                      <a:pt x="0" y="6311"/>
                    </a:moveTo>
                    <a:cubicBezTo>
                      <a:pt x="85196" y="-4008"/>
                      <a:pt x="170392" y="-14326"/>
                      <a:pt x="231775" y="85686"/>
                    </a:cubicBezTo>
                    <a:cubicBezTo>
                      <a:pt x="293158" y="185698"/>
                      <a:pt x="333904" y="540769"/>
                      <a:pt x="368300" y="606386"/>
                    </a:cubicBezTo>
                    <a:cubicBezTo>
                      <a:pt x="402696" y="672003"/>
                      <a:pt x="420423" y="575694"/>
                      <a:pt x="438150" y="479386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81CBEAA-6026-85A0-CC2A-5801E0C85E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3858059" y="4364161"/>
              <a:ext cx="538281" cy="1530025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2A07786-D4E9-1374-2116-C6A7DC0ED0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6881641" y="4364159"/>
              <a:ext cx="538281" cy="1530025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B18B454-B779-F82D-6484-BA6AD741AA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5388084" y="4364159"/>
              <a:ext cx="538281" cy="153002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B162050-F9D5-0CF9-B7FD-F92B731F3B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8395622" y="4364155"/>
              <a:ext cx="538281" cy="1530025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BBDABA6-AC39-3443-597A-CBA38DA85E39}"/>
                </a:ext>
              </a:extLst>
            </p:cNvPr>
            <p:cNvCxnSpPr>
              <a:cxnSpLocks/>
            </p:cNvCxnSpPr>
            <p:nvPr/>
          </p:nvCxnSpPr>
          <p:spPr>
            <a:xfrm>
              <a:off x="8012832" y="2385968"/>
              <a:ext cx="182730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ED57BF3-4A97-67DB-5972-BAC1FE186C98}"/>
                </a:ext>
              </a:extLst>
            </p:cNvPr>
            <p:cNvCxnSpPr>
              <a:cxnSpLocks/>
            </p:cNvCxnSpPr>
            <p:nvPr/>
          </p:nvCxnSpPr>
          <p:spPr>
            <a:xfrm>
              <a:off x="2913408" y="2387368"/>
              <a:ext cx="182730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4743340-18C0-0E4E-BD25-4A2551EFA59C}"/>
                </a:ext>
              </a:extLst>
            </p:cNvPr>
            <p:cNvGrpSpPr/>
            <p:nvPr/>
          </p:nvGrpSpPr>
          <p:grpSpPr>
            <a:xfrm>
              <a:off x="1991595" y="2821128"/>
              <a:ext cx="1895125" cy="1874279"/>
              <a:chOff x="1991595" y="2821128"/>
              <a:chExt cx="1895125" cy="1874279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23D0BC5-6A5B-F43A-88D8-6E30485B33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91595" y="2821128"/>
                <a:ext cx="1895125" cy="1874279"/>
              </a:xfrm>
              <a:prstGeom prst="rect">
                <a:avLst/>
              </a:prstGeom>
            </p:spPr>
          </p:pic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F88FA39-00E4-E065-1041-BCAF3D9646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93156" y="3659981"/>
                <a:ext cx="410369" cy="296863"/>
              </a:xfrm>
              <a:prstGeom prst="line">
                <a:avLst/>
              </a:prstGeom>
              <a:ln w="38100">
                <a:solidFill>
                  <a:srgbClr val="C5D3DE"/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1A3B27B-8347-0BC4-33E0-4F6DEFE3D68A}"/>
                </a:ext>
              </a:extLst>
            </p:cNvPr>
            <p:cNvSpPr/>
            <p:nvPr/>
          </p:nvSpPr>
          <p:spPr>
            <a:xfrm>
              <a:off x="2707033" y="3457939"/>
              <a:ext cx="412750" cy="412750"/>
            </a:xfrm>
            <a:prstGeom prst="ellipse">
              <a:avLst/>
            </a:prstGeom>
            <a:solidFill>
              <a:srgbClr val="D1DDE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A53921B-ACC7-E81F-FAD5-F9DCD7F5BC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7220" y="3468756"/>
              <a:ext cx="215453" cy="51745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24B4EDB-D267-7C69-BD1A-257D76E63418}"/>
                </a:ext>
              </a:extLst>
            </p:cNvPr>
            <p:cNvSpPr txBox="1"/>
            <p:nvPr/>
          </p:nvSpPr>
          <p:spPr>
            <a:xfrm>
              <a:off x="2913408" y="5408044"/>
              <a:ext cx="692673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3600" dirty="0">
                  <a:ln w="38100">
                    <a:solidFill>
                      <a:schemeClr val="tx1"/>
                    </a:solidFill>
                  </a:ln>
                </a:rPr>
                <a:t>6V</a:t>
              </a:r>
              <a:endParaRPr lang="en-GB" sz="1100" dirty="0"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6C82908-22F0-7FB6-C2E7-8E3FDDA252DC}"/>
                </a:ext>
              </a:extLst>
            </p:cNvPr>
            <p:cNvSpPr/>
            <p:nvPr/>
          </p:nvSpPr>
          <p:spPr>
            <a:xfrm>
              <a:off x="2514600" y="3313477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A4311BE-0AFD-348B-0350-742D7ADBCE68}"/>
                </a:ext>
              </a:extLst>
            </p:cNvPr>
            <p:cNvSpPr/>
            <p:nvPr/>
          </p:nvSpPr>
          <p:spPr>
            <a:xfrm>
              <a:off x="2830409" y="3230926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9F63AC-8B2E-5397-2779-7841D35B6CFA}"/>
                </a:ext>
              </a:extLst>
            </p:cNvPr>
            <p:cNvSpPr/>
            <p:nvPr/>
          </p:nvSpPr>
          <p:spPr>
            <a:xfrm>
              <a:off x="3152673" y="3278120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4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E413AAE-A819-D492-B589-01DD6748C96E}"/>
                </a:ext>
              </a:extLst>
            </p:cNvPr>
            <p:cNvSpPr/>
            <p:nvPr/>
          </p:nvSpPr>
          <p:spPr>
            <a:xfrm>
              <a:off x="3312750" y="3627802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8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504AA8E-3CA8-E4EC-030A-0065BC3D5663}"/>
                </a:ext>
              </a:extLst>
            </p:cNvPr>
            <p:cNvSpPr/>
            <p:nvPr/>
          </p:nvSpPr>
          <p:spPr>
            <a:xfrm>
              <a:off x="2443387" y="3653994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0</a:t>
              </a:r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52" name="Rectangle: Rounded Corners 58">
            <a:extLst>
              <a:ext uri="{FF2B5EF4-FFF2-40B4-BE49-F238E27FC236}">
                <a16:creationId xmlns:a16="http://schemas.microsoft.com/office/drawing/2014/main" id="{2B46F299-3FC8-C401-8A25-D53215D7EEBD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effect</a:t>
            </a:r>
          </a:p>
        </p:txBody>
      </p:sp>
    </p:spTree>
    <p:extLst>
      <p:ext uri="{BB962C8B-B14F-4D97-AF65-F5344CB8AC3E}">
        <p14:creationId xmlns:p14="http://schemas.microsoft.com/office/powerpoint/2010/main" val="365325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DB99CC-5C58-7270-0413-8CAFEAB77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640" y="1330036"/>
            <a:ext cx="3630163" cy="36630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22BFF9-B6A6-4C2A-3739-73A9034A2D53}"/>
              </a:ext>
            </a:extLst>
          </p:cNvPr>
          <p:cNvSpPr txBox="1"/>
          <p:nvPr/>
        </p:nvSpPr>
        <p:spPr>
          <a:xfrm>
            <a:off x="5527546" y="1330036"/>
            <a:ext cx="6504859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I V</a:t>
            </a:r>
          </a:p>
          <a:p>
            <a:pPr algn="ctr"/>
            <a:r>
              <a:rPr lang="en-GB" sz="1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Watts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8AF1704-3FCD-C090-09C7-E1DAB55145E8}"/>
              </a:ext>
            </a:extLst>
          </p:cNvPr>
          <p:cNvSpPr/>
          <p:nvPr/>
        </p:nvSpPr>
        <p:spPr>
          <a:xfrm>
            <a:off x="0" y="0"/>
            <a:ext cx="12192000" cy="108373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r>
              <a:rPr lang="en-GB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rate that energy is transferred.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45EC3FC-D4FA-2C87-7E72-924400C5C2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53" y="4995680"/>
            <a:ext cx="4215539" cy="180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58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49024AD4-FD7A-A66C-7CB0-43884DE4CC09}"/>
              </a:ext>
            </a:extLst>
          </p:cNvPr>
          <p:cNvSpPr/>
          <p:nvPr/>
        </p:nvSpPr>
        <p:spPr>
          <a:xfrm>
            <a:off x="0" y="0"/>
            <a:ext cx="12192000" cy="133003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back at our previous circuit</a:t>
            </a:r>
          </a:p>
          <a:p>
            <a:r>
              <a:rPr lang="en-G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power dissipated by the wire?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33830E-A3FA-D52F-5471-A42F751D9ECE}"/>
              </a:ext>
            </a:extLst>
          </p:cNvPr>
          <p:cNvSpPr txBox="1"/>
          <p:nvPr/>
        </p:nvSpPr>
        <p:spPr>
          <a:xfrm>
            <a:off x="8236731" y="1248324"/>
            <a:ext cx="331896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53212E9-0017-1C9C-5234-5FD33A7E2FF9}"/>
              </a:ext>
            </a:extLst>
          </p:cNvPr>
          <p:cNvGrpSpPr/>
          <p:nvPr/>
        </p:nvGrpSpPr>
        <p:grpSpPr>
          <a:xfrm>
            <a:off x="251695" y="2327564"/>
            <a:ext cx="6681431" cy="3679536"/>
            <a:chOff x="1991595" y="1732098"/>
            <a:chExt cx="7848543" cy="4322277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4D7AECEF-BA83-930A-91BC-5F584D55BB08}"/>
                </a:ext>
              </a:extLst>
            </p:cNvPr>
            <p:cNvSpPr/>
            <p:nvPr/>
          </p:nvSpPr>
          <p:spPr>
            <a:xfrm>
              <a:off x="4740714" y="1924285"/>
              <a:ext cx="3272118" cy="92336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FF811A9-5A3F-25E7-4301-D45AA1736479}"/>
                </a:ext>
              </a:extLst>
            </p:cNvPr>
            <p:cNvCxnSpPr>
              <a:cxnSpLocks/>
            </p:cNvCxnSpPr>
            <p:nvPr/>
          </p:nvCxnSpPr>
          <p:spPr>
            <a:xfrm>
              <a:off x="2913408" y="2385968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F6E2DB6-B827-CAA4-C5FD-B12CF96CAFED}"/>
                </a:ext>
              </a:extLst>
            </p:cNvPr>
            <p:cNvCxnSpPr/>
            <p:nvPr/>
          </p:nvCxnSpPr>
          <p:spPr>
            <a:xfrm>
              <a:off x="9840138" y="2385968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6AC6C14-D13B-2A6F-F334-EEF8C10260DD}"/>
                </a:ext>
              </a:extLst>
            </p:cNvPr>
            <p:cNvCxnSpPr>
              <a:cxnSpLocks/>
            </p:cNvCxnSpPr>
            <p:nvPr/>
          </p:nvCxnSpPr>
          <p:spPr>
            <a:xfrm>
              <a:off x="2913408" y="5129168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9F39025-FC27-8CB8-1BF1-60AA715A446B}"/>
                </a:ext>
              </a:extLst>
            </p:cNvPr>
            <p:cNvCxnSpPr>
              <a:cxnSpLocks/>
            </p:cNvCxnSpPr>
            <p:nvPr/>
          </p:nvCxnSpPr>
          <p:spPr>
            <a:xfrm>
              <a:off x="7084238" y="5129168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CB13FF7-D5FC-2853-A71F-35717F3C85AA}"/>
                </a:ext>
              </a:extLst>
            </p:cNvPr>
            <p:cNvGrpSpPr/>
            <p:nvPr/>
          </p:nvGrpSpPr>
          <p:grpSpPr>
            <a:xfrm>
              <a:off x="4729508" y="1732098"/>
              <a:ext cx="3279778" cy="1307730"/>
              <a:chOff x="4729508" y="1732098"/>
              <a:chExt cx="3279778" cy="1307730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77AA29D4-078C-5A71-AA03-12F4D3469DF9}"/>
                  </a:ext>
                </a:extLst>
              </p:cNvPr>
              <p:cNvSpPr/>
              <p:nvPr/>
            </p:nvSpPr>
            <p:spPr>
              <a:xfrm>
                <a:off x="5088283" y="1732105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21D8F4A1-FE62-61BD-A0B9-A41A8D9E1451}"/>
                  </a:ext>
                </a:extLst>
              </p:cNvPr>
              <p:cNvSpPr/>
              <p:nvPr/>
            </p:nvSpPr>
            <p:spPr>
              <a:xfrm>
                <a:off x="5255905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4DECF2EF-CFC0-24F9-0BDD-D66C5CCD46A6}"/>
                  </a:ext>
                </a:extLst>
              </p:cNvPr>
              <p:cNvSpPr/>
              <p:nvPr/>
            </p:nvSpPr>
            <p:spPr>
              <a:xfrm>
                <a:off x="5414655" y="1732104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A4ED228-BC6A-3EED-728C-85F2FDD69811}"/>
                  </a:ext>
                </a:extLst>
              </p:cNvPr>
              <p:cNvSpPr/>
              <p:nvPr/>
            </p:nvSpPr>
            <p:spPr>
              <a:xfrm>
                <a:off x="5564533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3841737-FC98-5151-915A-F67064907E01}"/>
                  </a:ext>
                </a:extLst>
              </p:cNvPr>
              <p:cNvSpPr/>
              <p:nvPr/>
            </p:nvSpPr>
            <p:spPr>
              <a:xfrm>
                <a:off x="5723283" y="1732104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E540DA23-2399-49F7-3E28-15F43CB665A9}"/>
                  </a:ext>
                </a:extLst>
              </p:cNvPr>
              <p:cNvSpPr/>
              <p:nvPr/>
            </p:nvSpPr>
            <p:spPr>
              <a:xfrm>
                <a:off x="5890905" y="1732102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71B2B52C-822E-87B4-5C85-25DC73A2C38C}"/>
                  </a:ext>
                </a:extLst>
              </p:cNvPr>
              <p:cNvSpPr/>
              <p:nvPr/>
            </p:nvSpPr>
            <p:spPr>
              <a:xfrm>
                <a:off x="6049655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CA731BD9-B452-AEAA-D2E3-D53804654F5D}"/>
                  </a:ext>
                </a:extLst>
              </p:cNvPr>
              <p:cNvSpPr/>
              <p:nvPr/>
            </p:nvSpPr>
            <p:spPr>
              <a:xfrm>
                <a:off x="6222413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3735C68-49FE-316E-7D21-16435F4A620B}"/>
                  </a:ext>
                </a:extLst>
              </p:cNvPr>
              <p:cNvSpPr/>
              <p:nvPr/>
            </p:nvSpPr>
            <p:spPr>
              <a:xfrm>
                <a:off x="6381163" y="1732102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C481B863-B9DD-664A-5654-884FC27F5612}"/>
                  </a:ext>
                </a:extLst>
              </p:cNvPr>
              <p:cNvSpPr/>
              <p:nvPr/>
            </p:nvSpPr>
            <p:spPr>
              <a:xfrm>
                <a:off x="6548785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931D08DA-3D7D-31F3-F00B-D4B6B688CCBD}"/>
                  </a:ext>
                </a:extLst>
              </p:cNvPr>
              <p:cNvSpPr/>
              <p:nvPr/>
            </p:nvSpPr>
            <p:spPr>
              <a:xfrm>
                <a:off x="6707535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00362838-F327-3213-FA4B-6BFA19347AAA}"/>
                  </a:ext>
                </a:extLst>
              </p:cNvPr>
              <p:cNvSpPr/>
              <p:nvPr/>
            </p:nvSpPr>
            <p:spPr>
              <a:xfrm>
                <a:off x="6857413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1A08DCE6-AB8D-D19D-6D29-B069091CAFC7}"/>
                  </a:ext>
                </a:extLst>
              </p:cNvPr>
              <p:cNvSpPr/>
              <p:nvPr/>
            </p:nvSpPr>
            <p:spPr>
              <a:xfrm>
                <a:off x="7016163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0E54A56E-5DDB-8E58-2E58-8AC784C7C251}"/>
                  </a:ext>
                </a:extLst>
              </p:cNvPr>
              <p:cNvSpPr/>
              <p:nvPr/>
            </p:nvSpPr>
            <p:spPr>
              <a:xfrm>
                <a:off x="7183785" y="1732099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02A868C5-2357-AFD7-FE57-D1AC30473272}"/>
                  </a:ext>
                </a:extLst>
              </p:cNvPr>
              <p:cNvSpPr/>
              <p:nvPr/>
            </p:nvSpPr>
            <p:spPr>
              <a:xfrm>
                <a:off x="7342535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B45C972A-6E44-C26A-D7D3-17EA21F31F32}"/>
                  </a:ext>
                </a:extLst>
              </p:cNvPr>
              <p:cNvSpPr/>
              <p:nvPr/>
            </p:nvSpPr>
            <p:spPr>
              <a:xfrm>
                <a:off x="4729508" y="2397026"/>
                <a:ext cx="438150" cy="627934"/>
              </a:xfrm>
              <a:custGeom>
                <a:avLst/>
                <a:gdLst>
                  <a:gd name="connsiteX0" fmla="*/ 0 w 438150"/>
                  <a:gd name="connsiteY0" fmla="*/ 6311 h 627934"/>
                  <a:gd name="connsiteX1" fmla="*/ 231775 w 438150"/>
                  <a:gd name="connsiteY1" fmla="*/ 85686 h 627934"/>
                  <a:gd name="connsiteX2" fmla="*/ 368300 w 438150"/>
                  <a:gd name="connsiteY2" fmla="*/ 606386 h 627934"/>
                  <a:gd name="connsiteX3" fmla="*/ 438150 w 438150"/>
                  <a:gd name="connsiteY3" fmla="*/ 479386 h 62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627934">
                    <a:moveTo>
                      <a:pt x="0" y="6311"/>
                    </a:moveTo>
                    <a:cubicBezTo>
                      <a:pt x="85196" y="-4008"/>
                      <a:pt x="170392" y="-14326"/>
                      <a:pt x="231775" y="85686"/>
                    </a:cubicBezTo>
                    <a:cubicBezTo>
                      <a:pt x="293158" y="185698"/>
                      <a:pt x="333904" y="540769"/>
                      <a:pt x="368300" y="606386"/>
                    </a:cubicBezTo>
                    <a:cubicBezTo>
                      <a:pt x="402696" y="672003"/>
                      <a:pt x="420423" y="575694"/>
                      <a:pt x="438150" y="479386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491E6E66-EE87-C229-8215-F1F0DE6C225A}"/>
                  </a:ext>
                </a:extLst>
              </p:cNvPr>
              <p:cNvSpPr/>
              <p:nvPr/>
            </p:nvSpPr>
            <p:spPr>
              <a:xfrm flipH="1" flipV="1">
                <a:off x="7514961" y="1732098"/>
                <a:ext cx="494325" cy="664927"/>
              </a:xfrm>
              <a:custGeom>
                <a:avLst/>
                <a:gdLst>
                  <a:gd name="connsiteX0" fmla="*/ 0 w 438150"/>
                  <a:gd name="connsiteY0" fmla="*/ 6311 h 627934"/>
                  <a:gd name="connsiteX1" fmla="*/ 231775 w 438150"/>
                  <a:gd name="connsiteY1" fmla="*/ 85686 h 627934"/>
                  <a:gd name="connsiteX2" fmla="*/ 368300 w 438150"/>
                  <a:gd name="connsiteY2" fmla="*/ 606386 h 627934"/>
                  <a:gd name="connsiteX3" fmla="*/ 438150 w 438150"/>
                  <a:gd name="connsiteY3" fmla="*/ 479386 h 62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627934">
                    <a:moveTo>
                      <a:pt x="0" y="6311"/>
                    </a:moveTo>
                    <a:cubicBezTo>
                      <a:pt x="85196" y="-4008"/>
                      <a:pt x="170392" y="-14326"/>
                      <a:pt x="231775" y="85686"/>
                    </a:cubicBezTo>
                    <a:cubicBezTo>
                      <a:pt x="293158" y="185698"/>
                      <a:pt x="333904" y="540769"/>
                      <a:pt x="368300" y="606386"/>
                    </a:cubicBezTo>
                    <a:cubicBezTo>
                      <a:pt x="402696" y="672003"/>
                      <a:pt x="420423" y="575694"/>
                      <a:pt x="438150" y="479386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EBFFFEB4-AEA9-D7FC-7BC6-AC40DCB96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3858059" y="4364161"/>
              <a:ext cx="538281" cy="15300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F210D926-E2A2-9EAB-63F1-ACF450A330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6881641" y="4364159"/>
              <a:ext cx="538281" cy="1530025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66D1AB84-FF03-B813-3363-A33040E00E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5388084" y="4364159"/>
              <a:ext cx="538281" cy="1530025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79FAA39-9EB3-35C7-7890-C11C33C95E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8395622" y="4364155"/>
              <a:ext cx="538281" cy="1530025"/>
            </a:xfrm>
            <a:prstGeom prst="rect">
              <a:avLst/>
            </a:prstGeom>
          </p:spPr>
        </p:pic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28D3E8E-67B5-26F5-C26A-FEA67C044BD7}"/>
                </a:ext>
              </a:extLst>
            </p:cNvPr>
            <p:cNvCxnSpPr>
              <a:cxnSpLocks/>
            </p:cNvCxnSpPr>
            <p:nvPr/>
          </p:nvCxnSpPr>
          <p:spPr>
            <a:xfrm>
              <a:off x="8012832" y="2385968"/>
              <a:ext cx="182730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F245712-197D-083F-5D0D-389ED75BF1ED}"/>
                </a:ext>
              </a:extLst>
            </p:cNvPr>
            <p:cNvCxnSpPr>
              <a:cxnSpLocks/>
            </p:cNvCxnSpPr>
            <p:nvPr/>
          </p:nvCxnSpPr>
          <p:spPr>
            <a:xfrm>
              <a:off x="2913408" y="2387368"/>
              <a:ext cx="182730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C732B84-F238-1073-83C5-28DE6B724979}"/>
                </a:ext>
              </a:extLst>
            </p:cNvPr>
            <p:cNvGrpSpPr/>
            <p:nvPr/>
          </p:nvGrpSpPr>
          <p:grpSpPr>
            <a:xfrm>
              <a:off x="1991595" y="2821128"/>
              <a:ext cx="1895125" cy="1874279"/>
              <a:chOff x="1991595" y="2821128"/>
              <a:chExt cx="1895125" cy="1874279"/>
            </a:xfrm>
          </p:grpSpPr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id="{12E9B3C3-F1F8-AC89-729C-8096EC6FAF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91595" y="2821128"/>
                <a:ext cx="1895125" cy="1874279"/>
              </a:xfrm>
              <a:prstGeom prst="rect">
                <a:avLst/>
              </a:prstGeom>
            </p:spPr>
          </p:pic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751F314A-67E7-51D0-3C20-5E848F327E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93156" y="3659981"/>
                <a:ext cx="410369" cy="296863"/>
              </a:xfrm>
              <a:prstGeom prst="line">
                <a:avLst/>
              </a:prstGeom>
              <a:ln w="38100">
                <a:solidFill>
                  <a:srgbClr val="C5D3DE"/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4314AA0-B348-9BAA-31B1-8C4DA2BA039E}"/>
                </a:ext>
              </a:extLst>
            </p:cNvPr>
            <p:cNvSpPr/>
            <p:nvPr/>
          </p:nvSpPr>
          <p:spPr>
            <a:xfrm>
              <a:off x="2707033" y="3457939"/>
              <a:ext cx="412750" cy="412750"/>
            </a:xfrm>
            <a:prstGeom prst="ellipse">
              <a:avLst/>
            </a:prstGeom>
            <a:solidFill>
              <a:srgbClr val="D1DDE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23B4C9F-9BC3-DEAC-2568-14C2375E8B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94804" y="3424601"/>
              <a:ext cx="42417" cy="5616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CEA1A6F-4C27-67E6-0E10-4B0F24987C2D}"/>
                </a:ext>
              </a:extLst>
            </p:cNvPr>
            <p:cNvSpPr txBox="1"/>
            <p:nvPr/>
          </p:nvSpPr>
          <p:spPr>
            <a:xfrm>
              <a:off x="2913408" y="5408044"/>
              <a:ext cx="692673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3600" dirty="0">
                  <a:ln w="38100">
                    <a:solidFill>
                      <a:schemeClr val="tx1"/>
                    </a:solidFill>
                  </a:ln>
                </a:rPr>
                <a:t>6V</a:t>
              </a:r>
              <a:endParaRPr lang="en-GB" sz="1100" dirty="0"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C25146E1-4298-AF05-0BD0-884FF6870FE3}"/>
                </a:ext>
              </a:extLst>
            </p:cNvPr>
            <p:cNvSpPr/>
            <p:nvPr/>
          </p:nvSpPr>
          <p:spPr>
            <a:xfrm>
              <a:off x="2514600" y="3313477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2DFD1FFE-66E9-FB36-6189-C2765E2CA6D7}"/>
                </a:ext>
              </a:extLst>
            </p:cNvPr>
            <p:cNvSpPr/>
            <p:nvPr/>
          </p:nvSpPr>
          <p:spPr>
            <a:xfrm>
              <a:off x="2830409" y="3230926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9C9A34A1-B6F7-4C47-3F91-CB5E0F19A488}"/>
                </a:ext>
              </a:extLst>
            </p:cNvPr>
            <p:cNvSpPr/>
            <p:nvPr/>
          </p:nvSpPr>
          <p:spPr>
            <a:xfrm>
              <a:off x="3152673" y="3278120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4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9934C8BA-B464-A66D-E526-47CAB1650706}"/>
                </a:ext>
              </a:extLst>
            </p:cNvPr>
            <p:cNvSpPr/>
            <p:nvPr/>
          </p:nvSpPr>
          <p:spPr>
            <a:xfrm>
              <a:off x="3312750" y="3627802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8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12125BF5-9CD5-ABFE-7BA0-02FF1858CAF1}"/>
                </a:ext>
              </a:extLst>
            </p:cNvPr>
            <p:cNvSpPr/>
            <p:nvPr/>
          </p:nvSpPr>
          <p:spPr>
            <a:xfrm>
              <a:off x="2443387" y="3653994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0</a:t>
              </a:r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2F1B207C-F89C-8F85-AC8A-B2218E0B48EE}"/>
              </a:ext>
            </a:extLst>
          </p:cNvPr>
          <p:cNvSpPr txBox="1"/>
          <p:nvPr/>
        </p:nvSpPr>
        <p:spPr>
          <a:xfrm>
            <a:off x="1600309" y="3721085"/>
            <a:ext cx="12499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n w="38100">
                  <a:solidFill>
                    <a:schemeClr val="tx1"/>
                  </a:solidFill>
                </a:ln>
              </a:rPr>
              <a:t>2A</a:t>
            </a:r>
            <a:endParaRPr lang="en-GB" sz="800" dirty="0">
              <a:ln w="381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047304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>
            <a:extLst>
              <a:ext uri="{FF2B5EF4-FFF2-40B4-BE49-F238E27FC236}">
                <a16:creationId xmlns:a16="http://schemas.microsoft.com/office/drawing/2014/main" id="{8A33830E-A3FA-D52F-5471-A42F751D9ECE}"/>
              </a:ext>
            </a:extLst>
          </p:cNvPr>
          <p:cNvSpPr txBox="1"/>
          <p:nvPr/>
        </p:nvSpPr>
        <p:spPr>
          <a:xfrm>
            <a:off x="7696985" y="2565740"/>
            <a:ext cx="345056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I V</a:t>
            </a:r>
          </a:p>
          <a:p>
            <a:r>
              <a:rPr lang="en-GB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2 × 6</a:t>
            </a:r>
          </a:p>
          <a:p>
            <a:r>
              <a:rPr lang="en-GB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12 W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53212E9-0017-1C9C-5234-5FD33A7E2FF9}"/>
              </a:ext>
            </a:extLst>
          </p:cNvPr>
          <p:cNvGrpSpPr/>
          <p:nvPr/>
        </p:nvGrpSpPr>
        <p:grpSpPr>
          <a:xfrm>
            <a:off x="251695" y="2327564"/>
            <a:ext cx="6681431" cy="3679536"/>
            <a:chOff x="1991595" y="1732098"/>
            <a:chExt cx="7848543" cy="4322277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4D7AECEF-BA83-930A-91BC-5F584D55BB08}"/>
                </a:ext>
              </a:extLst>
            </p:cNvPr>
            <p:cNvSpPr/>
            <p:nvPr/>
          </p:nvSpPr>
          <p:spPr>
            <a:xfrm>
              <a:off x="4740714" y="1924285"/>
              <a:ext cx="3272118" cy="92336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FF811A9-5A3F-25E7-4301-D45AA1736479}"/>
                </a:ext>
              </a:extLst>
            </p:cNvPr>
            <p:cNvCxnSpPr>
              <a:cxnSpLocks/>
            </p:cNvCxnSpPr>
            <p:nvPr/>
          </p:nvCxnSpPr>
          <p:spPr>
            <a:xfrm>
              <a:off x="2913408" y="2385968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F6E2DB6-B827-CAA4-C5FD-B12CF96CAFED}"/>
                </a:ext>
              </a:extLst>
            </p:cNvPr>
            <p:cNvCxnSpPr/>
            <p:nvPr/>
          </p:nvCxnSpPr>
          <p:spPr>
            <a:xfrm>
              <a:off x="9840138" y="2385968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6AC6C14-D13B-2A6F-F334-EEF8C10260DD}"/>
                </a:ext>
              </a:extLst>
            </p:cNvPr>
            <p:cNvCxnSpPr>
              <a:cxnSpLocks/>
            </p:cNvCxnSpPr>
            <p:nvPr/>
          </p:nvCxnSpPr>
          <p:spPr>
            <a:xfrm>
              <a:off x="2913408" y="5129168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9F39025-FC27-8CB8-1BF1-60AA715A446B}"/>
                </a:ext>
              </a:extLst>
            </p:cNvPr>
            <p:cNvCxnSpPr>
              <a:cxnSpLocks/>
            </p:cNvCxnSpPr>
            <p:nvPr/>
          </p:nvCxnSpPr>
          <p:spPr>
            <a:xfrm>
              <a:off x="7084238" y="5129168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CB13FF7-D5FC-2853-A71F-35717F3C85AA}"/>
                </a:ext>
              </a:extLst>
            </p:cNvPr>
            <p:cNvGrpSpPr/>
            <p:nvPr/>
          </p:nvGrpSpPr>
          <p:grpSpPr>
            <a:xfrm>
              <a:off x="4729508" y="1732098"/>
              <a:ext cx="3279778" cy="1307730"/>
              <a:chOff x="4729508" y="1732098"/>
              <a:chExt cx="3279778" cy="1307730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77AA29D4-078C-5A71-AA03-12F4D3469DF9}"/>
                  </a:ext>
                </a:extLst>
              </p:cNvPr>
              <p:cNvSpPr/>
              <p:nvPr/>
            </p:nvSpPr>
            <p:spPr>
              <a:xfrm>
                <a:off x="5088283" y="1732105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21D8F4A1-FE62-61BD-A0B9-A41A8D9E1451}"/>
                  </a:ext>
                </a:extLst>
              </p:cNvPr>
              <p:cNvSpPr/>
              <p:nvPr/>
            </p:nvSpPr>
            <p:spPr>
              <a:xfrm>
                <a:off x="5255905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4DECF2EF-CFC0-24F9-0BDD-D66C5CCD46A6}"/>
                  </a:ext>
                </a:extLst>
              </p:cNvPr>
              <p:cNvSpPr/>
              <p:nvPr/>
            </p:nvSpPr>
            <p:spPr>
              <a:xfrm>
                <a:off x="5414655" y="1732104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A4ED228-BC6A-3EED-728C-85F2FDD69811}"/>
                  </a:ext>
                </a:extLst>
              </p:cNvPr>
              <p:cNvSpPr/>
              <p:nvPr/>
            </p:nvSpPr>
            <p:spPr>
              <a:xfrm>
                <a:off x="5564533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3841737-FC98-5151-915A-F67064907E01}"/>
                  </a:ext>
                </a:extLst>
              </p:cNvPr>
              <p:cNvSpPr/>
              <p:nvPr/>
            </p:nvSpPr>
            <p:spPr>
              <a:xfrm>
                <a:off x="5723283" y="1732104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E540DA23-2399-49F7-3E28-15F43CB665A9}"/>
                  </a:ext>
                </a:extLst>
              </p:cNvPr>
              <p:cNvSpPr/>
              <p:nvPr/>
            </p:nvSpPr>
            <p:spPr>
              <a:xfrm>
                <a:off x="5890905" y="1732102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71B2B52C-822E-87B4-5C85-25DC73A2C38C}"/>
                  </a:ext>
                </a:extLst>
              </p:cNvPr>
              <p:cNvSpPr/>
              <p:nvPr/>
            </p:nvSpPr>
            <p:spPr>
              <a:xfrm>
                <a:off x="6049655" y="1732103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CA731BD9-B452-AEAA-D2E3-D53804654F5D}"/>
                  </a:ext>
                </a:extLst>
              </p:cNvPr>
              <p:cNvSpPr/>
              <p:nvPr/>
            </p:nvSpPr>
            <p:spPr>
              <a:xfrm>
                <a:off x="6222413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3735C68-49FE-316E-7D21-16435F4A620B}"/>
                  </a:ext>
                </a:extLst>
              </p:cNvPr>
              <p:cNvSpPr/>
              <p:nvPr/>
            </p:nvSpPr>
            <p:spPr>
              <a:xfrm>
                <a:off x="6381163" y="1732102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C481B863-B9DD-664A-5654-884FC27F5612}"/>
                  </a:ext>
                </a:extLst>
              </p:cNvPr>
              <p:cNvSpPr/>
              <p:nvPr/>
            </p:nvSpPr>
            <p:spPr>
              <a:xfrm>
                <a:off x="6548785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931D08DA-3D7D-31F3-F00B-D4B6B688CCBD}"/>
                  </a:ext>
                </a:extLst>
              </p:cNvPr>
              <p:cNvSpPr/>
              <p:nvPr/>
            </p:nvSpPr>
            <p:spPr>
              <a:xfrm>
                <a:off x="6707535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00362838-F327-3213-FA4B-6BFA19347AAA}"/>
                  </a:ext>
                </a:extLst>
              </p:cNvPr>
              <p:cNvSpPr/>
              <p:nvPr/>
            </p:nvSpPr>
            <p:spPr>
              <a:xfrm>
                <a:off x="6857413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1A08DCE6-AB8D-D19D-6D29-B069091CAFC7}"/>
                  </a:ext>
                </a:extLst>
              </p:cNvPr>
              <p:cNvSpPr/>
              <p:nvPr/>
            </p:nvSpPr>
            <p:spPr>
              <a:xfrm>
                <a:off x="7016163" y="1732101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0E54A56E-5DDB-8E58-2E58-8AC784C7C251}"/>
                  </a:ext>
                </a:extLst>
              </p:cNvPr>
              <p:cNvSpPr/>
              <p:nvPr/>
            </p:nvSpPr>
            <p:spPr>
              <a:xfrm>
                <a:off x="7183785" y="1732099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02A868C5-2357-AFD7-FE57-D1AC30473272}"/>
                  </a:ext>
                </a:extLst>
              </p:cNvPr>
              <p:cNvSpPr/>
              <p:nvPr/>
            </p:nvSpPr>
            <p:spPr>
              <a:xfrm>
                <a:off x="7342535" y="1732100"/>
                <a:ext cx="317500" cy="1307723"/>
              </a:xfrm>
              <a:custGeom>
                <a:avLst/>
                <a:gdLst>
                  <a:gd name="connsiteX0" fmla="*/ 0 w 317500"/>
                  <a:gd name="connsiteY0" fmla="*/ 163358 h 1307723"/>
                  <a:gd name="connsiteX1" fmla="*/ 69850 w 317500"/>
                  <a:gd name="connsiteY1" fmla="*/ 87158 h 1307723"/>
                  <a:gd name="connsiteX2" fmla="*/ 247650 w 317500"/>
                  <a:gd name="connsiteY2" fmla="*/ 1223808 h 1307723"/>
                  <a:gd name="connsiteX3" fmla="*/ 317500 w 317500"/>
                  <a:gd name="connsiteY3" fmla="*/ 1134908 h 130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00" h="1307723">
                    <a:moveTo>
                      <a:pt x="0" y="163358"/>
                    </a:moveTo>
                    <a:cubicBezTo>
                      <a:pt x="14287" y="36887"/>
                      <a:pt x="28575" y="-89584"/>
                      <a:pt x="69850" y="87158"/>
                    </a:cubicBezTo>
                    <a:cubicBezTo>
                      <a:pt x="111125" y="263900"/>
                      <a:pt x="206375" y="1049183"/>
                      <a:pt x="247650" y="1223808"/>
                    </a:cubicBezTo>
                    <a:cubicBezTo>
                      <a:pt x="288925" y="1398433"/>
                      <a:pt x="303212" y="1266670"/>
                      <a:pt x="317500" y="1134908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B45C972A-6E44-C26A-D7D3-17EA21F31F32}"/>
                  </a:ext>
                </a:extLst>
              </p:cNvPr>
              <p:cNvSpPr/>
              <p:nvPr/>
            </p:nvSpPr>
            <p:spPr>
              <a:xfrm>
                <a:off x="4729508" y="2397026"/>
                <a:ext cx="438150" cy="627934"/>
              </a:xfrm>
              <a:custGeom>
                <a:avLst/>
                <a:gdLst>
                  <a:gd name="connsiteX0" fmla="*/ 0 w 438150"/>
                  <a:gd name="connsiteY0" fmla="*/ 6311 h 627934"/>
                  <a:gd name="connsiteX1" fmla="*/ 231775 w 438150"/>
                  <a:gd name="connsiteY1" fmla="*/ 85686 h 627934"/>
                  <a:gd name="connsiteX2" fmla="*/ 368300 w 438150"/>
                  <a:gd name="connsiteY2" fmla="*/ 606386 h 627934"/>
                  <a:gd name="connsiteX3" fmla="*/ 438150 w 438150"/>
                  <a:gd name="connsiteY3" fmla="*/ 479386 h 62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627934">
                    <a:moveTo>
                      <a:pt x="0" y="6311"/>
                    </a:moveTo>
                    <a:cubicBezTo>
                      <a:pt x="85196" y="-4008"/>
                      <a:pt x="170392" y="-14326"/>
                      <a:pt x="231775" y="85686"/>
                    </a:cubicBezTo>
                    <a:cubicBezTo>
                      <a:pt x="293158" y="185698"/>
                      <a:pt x="333904" y="540769"/>
                      <a:pt x="368300" y="606386"/>
                    </a:cubicBezTo>
                    <a:cubicBezTo>
                      <a:pt x="402696" y="672003"/>
                      <a:pt x="420423" y="575694"/>
                      <a:pt x="438150" y="479386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491E6E66-EE87-C229-8215-F1F0DE6C225A}"/>
                  </a:ext>
                </a:extLst>
              </p:cNvPr>
              <p:cNvSpPr/>
              <p:nvPr/>
            </p:nvSpPr>
            <p:spPr>
              <a:xfrm flipH="1" flipV="1">
                <a:off x="7514961" y="1732098"/>
                <a:ext cx="494325" cy="664927"/>
              </a:xfrm>
              <a:custGeom>
                <a:avLst/>
                <a:gdLst>
                  <a:gd name="connsiteX0" fmla="*/ 0 w 438150"/>
                  <a:gd name="connsiteY0" fmla="*/ 6311 h 627934"/>
                  <a:gd name="connsiteX1" fmla="*/ 231775 w 438150"/>
                  <a:gd name="connsiteY1" fmla="*/ 85686 h 627934"/>
                  <a:gd name="connsiteX2" fmla="*/ 368300 w 438150"/>
                  <a:gd name="connsiteY2" fmla="*/ 606386 h 627934"/>
                  <a:gd name="connsiteX3" fmla="*/ 438150 w 438150"/>
                  <a:gd name="connsiteY3" fmla="*/ 479386 h 62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50" h="627934">
                    <a:moveTo>
                      <a:pt x="0" y="6311"/>
                    </a:moveTo>
                    <a:cubicBezTo>
                      <a:pt x="85196" y="-4008"/>
                      <a:pt x="170392" y="-14326"/>
                      <a:pt x="231775" y="85686"/>
                    </a:cubicBezTo>
                    <a:cubicBezTo>
                      <a:pt x="293158" y="185698"/>
                      <a:pt x="333904" y="540769"/>
                      <a:pt x="368300" y="606386"/>
                    </a:cubicBezTo>
                    <a:cubicBezTo>
                      <a:pt x="402696" y="672003"/>
                      <a:pt x="420423" y="575694"/>
                      <a:pt x="438150" y="479386"/>
                    </a:cubicBezTo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EBFFFEB4-AEA9-D7FC-7BC6-AC40DCB96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3858059" y="4364161"/>
              <a:ext cx="538281" cy="15300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F210D926-E2A2-9EAB-63F1-ACF450A330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6881641" y="4364159"/>
              <a:ext cx="538281" cy="1530025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66D1AB84-FF03-B813-3363-A33040E00E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5388084" y="4364159"/>
              <a:ext cx="538281" cy="1530025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79FAA39-9EB3-35C7-7890-C11C33C95E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8395622" y="4364155"/>
              <a:ext cx="538281" cy="1530025"/>
            </a:xfrm>
            <a:prstGeom prst="rect">
              <a:avLst/>
            </a:prstGeom>
          </p:spPr>
        </p:pic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28D3E8E-67B5-26F5-C26A-FEA67C044BD7}"/>
                </a:ext>
              </a:extLst>
            </p:cNvPr>
            <p:cNvCxnSpPr>
              <a:cxnSpLocks/>
            </p:cNvCxnSpPr>
            <p:nvPr/>
          </p:nvCxnSpPr>
          <p:spPr>
            <a:xfrm>
              <a:off x="8012832" y="2385968"/>
              <a:ext cx="182730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F245712-197D-083F-5D0D-389ED75BF1ED}"/>
                </a:ext>
              </a:extLst>
            </p:cNvPr>
            <p:cNvCxnSpPr>
              <a:cxnSpLocks/>
            </p:cNvCxnSpPr>
            <p:nvPr/>
          </p:nvCxnSpPr>
          <p:spPr>
            <a:xfrm>
              <a:off x="2913408" y="2387368"/>
              <a:ext cx="182730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C732B84-F238-1073-83C5-28DE6B724979}"/>
                </a:ext>
              </a:extLst>
            </p:cNvPr>
            <p:cNvGrpSpPr/>
            <p:nvPr/>
          </p:nvGrpSpPr>
          <p:grpSpPr>
            <a:xfrm>
              <a:off x="1991595" y="2821128"/>
              <a:ext cx="1895125" cy="1874279"/>
              <a:chOff x="1991595" y="2821128"/>
              <a:chExt cx="1895125" cy="1874279"/>
            </a:xfrm>
          </p:grpSpPr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id="{12E9B3C3-F1F8-AC89-729C-8096EC6FAF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91595" y="2821128"/>
                <a:ext cx="1895125" cy="1874279"/>
              </a:xfrm>
              <a:prstGeom prst="rect">
                <a:avLst/>
              </a:prstGeom>
            </p:spPr>
          </p:pic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751F314A-67E7-51D0-3C20-5E848F327E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93156" y="3659981"/>
                <a:ext cx="410369" cy="296863"/>
              </a:xfrm>
              <a:prstGeom prst="line">
                <a:avLst/>
              </a:prstGeom>
              <a:ln w="38100">
                <a:solidFill>
                  <a:srgbClr val="C5D3DE"/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4314AA0-B348-9BAA-31B1-8C4DA2BA039E}"/>
                </a:ext>
              </a:extLst>
            </p:cNvPr>
            <p:cNvSpPr/>
            <p:nvPr/>
          </p:nvSpPr>
          <p:spPr>
            <a:xfrm>
              <a:off x="2707033" y="3457939"/>
              <a:ext cx="412750" cy="412750"/>
            </a:xfrm>
            <a:prstGeom prst="ellipse">
              <a:avLst/>
            </a:prstGeom>
            <a:solidFill>
              <a:srgbClr val="D1DDE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23B4C9F-9BC3-DEAC-2568-14C2375E8B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94804" y="3424601"/>
              <a:ext cx="42417" cy="5616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CEA1A6F-4C27-67E6-0E10-4B0F24987C2D}"/>
                </a:ext>
              </a:extLst>
            </p:cNvPr>
            <p:cNvSpPr txBox="1"/>
            <p:nvPr/>
          </p:nvSpPr>
          <p:spPr>
            <a:xfrm>
              <a:off x="2913408" y="5408044"/>
              <a:ext cx="692673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3600" dirty="0">
                  <a:ln w="38100">
                    <a:solidFill>
                      <a:schemeClr val="tx1"/>
                    </a:solidFill>
                  </a:ln>
                </a:rPr>
                <a:t>6V</a:t>
              </a:r>
              <a:endParaRPr lang="en-GB" sz="1100" dirty="0"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C25146E1-4298-AF05-0BD0-884FF6870FE3}"/>
                </a:ext>
              </a:extLst>
            </p:cNvPr>
            <p:cNvSpPr/>
            <p:nvPr/>
          </p:nvSpPr>
          <p:spPr>
            <a:xfrm>
              <a:off x="2514600" y="3313477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2DFD1FFE-66E9-FB36-6189-C2765E2CA6D7}"/>
                </a:ext>
              </a:extLst>
            </p:cNvPr>
            <p:cNvSpPr/>
            <p:nvPr/>
          </p:nvSpPr>
          <p:spPr>
            <a:xfrm>
              <a:off x="2830409" y="3230926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9C9A34A1-B6F7-4C47-3F91-CB5E0F19A488}"/>
                </a:ext>
              </a:extLst>
            </p:cNvPr>
            <p:cNvSpPr/>
            <p:nvPr/>
          </p:nvSpPr>
          <p:spPr>
            <a:xfrm>
              <a:off x="3152673" y="3278120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4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9934C8BA-B464-A66D-E526-47CAB1650706}"/>
                </a:ext>
              </a:extLst>
            </p:cNvPr>
            <p:cNvSpPr/>
            <p:nvPr/>
          </p:nvSpPr>
          <p:spPr>
            <a:xfrm>
              <a:off x="3312750" y="3627802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8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12125BF5-9CD5-ABFE-7BA0-02FF1858CAF1}"/>
                </a:ext>
              </a:extLst>
            </p:cNvPr>
            <p:cNvSpPr/>
            <p:nvPr/>
          </p:nvSpPr>
          <p:spPr>
            <a:xfrm>
              <a:off x="2443387" y="3653994"/>
              <a:ext cx="111125" cy="11112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0</a:t>
              </a:r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2F1B207C-F89C-8F85-AC8A-B2218E0B48EE}"/>
              </a:ext>
            </a:extLst>
          </p:cNvPr>
          <p:cNvSpPr txBox="1"/>
          <p:nvPr/>
        </p:nvSpPr>
        <p:spPr>
          <a:xfrm>
            <a:off x="1600309" y="3721085"/>
            <a:ext cx="12499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n w="38100">
                  <a:solidFill>
                    <a:schemeClr val="tx1"/>
                  </a:solidFill>
                </a:ln>
              </a:rPr>
              <a:t>2A</a:t>
            </a:r>
            <a:endParaRPr lang="en-GB" sz="800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46" name="Rectangle: Rounded Corners 58">
            <a:extLst>
              <a:ext uri="{FF2B5EF4-FFF2-40B4-BE49-F238E27FC236}">
                <a16:creationId xmlns:a16="http://schemas.microsoft.com/office/drawing/2014/main" id="{49024AD4-FD7A-A66C-7CB0-43884DE4CC09}"/>
              </a:ext>
            </a:extLst>
          </p:cNvPr>
          <p:cNvSpPr/>
          <p:nvPr/>
        </p:nvSpPr>
        <p:spPr>
          <a:xfrm>
            <a:off x="0" y="0"/>
            <a:ext cx="12192000" cy="133003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back at our previous circuit</a:t>
            </a:r>
          </a:p>
          <a:p>
            <a:r>
              <a:rPr lang="en-G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power dissipated by the wire?</a:t>
            </a:r>
          </a:p>
        </p:txBody>
      </p:sp>
    </p:spTree>
    <p:extLst>
      <p:ext uri="{BB962C8B-B14F-4D97-AF65-F5344CB8AC3E}">
        <p14:creationId xmlns:p14="http://schemas.microsoft.com/office/powerpoint/2010/main" val="149319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29217DF9-E05A-0E18-D2A9-11DFECE085A3}"/>
              </a:ext>
            </a:extLst>
          </p:cNvPr>
          <p:cNvGrpSpPr/>
          <p:nvPr/>
        </p:nvGrpSpPr>
        <p:grpSpPr>
          <a:xfrm>
            <a:off x="2498743" y="1920709"/>
            <a:ext cx="7194514" cy="4559260"/>
            <a:chOff x="426590" y="1911222"/>
            <a:chExt cx="7592124" cy="481123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BFD3608-2ED2-F9FC-FCD1-E40C8BD025E9}"/>
                </a:ext>
              </a:extLst>
            </p:cNvPr>
            <p:cNvCxnSpPr>
              <a:cxnSpLocks/>
              <a:endCxn id="31" idx="0"/>
            </p:cNvCxnSpPr>
            <p:nvPr/>
          </p:nvCxnSpPr>
          <p:spPr>
            <a:xfrm>
              <a:off x="1084608" y="2373560"/>
              <a:ext cx="0" cy="71911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8707B91-6187-8D09-050B-6E61BCEA3902}"/>
                </a:ext>
              </a:extLst>
            </p:cNvPr>
            <p:cNvCxnSpPr/>
            <p:nvPr/>
          </p:nvCxnSpPr>
          <p:spPr>
            <a:xfrm>
              <a:off x="8011338" y="2373560"/>
              <a:ext cx="0" cy="2743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670BA3-3BB6-F0E2-469E-26EB20E935AF}"/>
                </a:ext>
              </a:extLst>
            </p:cNvPr>
            <p:cNvCxnSpPr>
              <a:cxnSpLocks/>
            </p:cNvCxnSpPr>
            <p:nvPr/>
          </p:nvCxnSpPr>
          <p:spPr>
            <a:xfrm>
              <a:off x="1084608" y="5116760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D7B43B9-E0EB-7306-C19D-5D6036CDB179}"/>
                </a:ext>
              </a:extLst>
            </p:cNvPr>
            <p:cNvCxnSpPr>
              <a:cxnSpLocks/>
            </p:cNvCxnSpPr>
            <p:nvPr/>
          </p:nvCxnSpPr>
          <p:spPr>
            <a:xfrm>
              <a:off x="5255438" y="5116760"/>
              <a:ext cx="27559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58D7E61-6EC6-4C39-A7DC-19A94331DE69}"/>
                </a:ext>
              </a:extLst>
            </p:cNvPr>
            <p:cNvSpPr/>
            <p:nvPr/>
          </p:nvSpPr>
          <p:spPr>
            <a:xfrm>
              <a:off x="2863769" y="1911222"/>
              <a:ext cx="3348367" cy="917055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E47764F-9585-459F-49A6-034BF7D6C560}"/>
                </a:ext>
              </a:extLst>
            </p:cNvPr>
            <p:cNvCxnSpPr>
              <a:cxnSpLocks/>
            </p:cNvCxnSpPr>
            <p:nvPr/>
          </p:nvCxnSpPr>
          <p:spPr>
            <a:xfrm>
              <a:off x="1084608" y="2384617"/>
              <a:ext cx="18065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0C74166-6E87-582D-6CD8-1DFDD0BD3B50}"/>
                </a:ext>
              </a:extLst>
            </p:cNvPr>
            <p:cNvCxnSpPr>
              <a:cxnSpLocks/>
            </p:cNvCxnSpPr>
            <p:nvPr/>
          </p:nvCxnSpPr>
          <p:spPr>
            <a:xfrm>
              <a:off x="6212139" y="2369750"/>
              <a:ext cx="18065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537EEA1-5786-E749-D095-7E5BDF5FAD39}"/>
                </a:ext>
              </a:extLst>
            </p:cNvPr>
            <p:cNvCxnSpPr>
              <a:cxnSpLocks/>
            </p:cNvCxnSpPr>
            <p:nvPr/>
          </p:nvCxnSpPr>
          <p:spPr>
            <a:xfrm>
              <a:off x="3840508" y="4188072"/>
              <a:ext cx="0" cy="185737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0306542-2B2A-7095-F5C7-B69A49E3F7F5}"/>
                </a:ext>
              </a:extLst>
            </p:cNvPr>
            <p:cNvCxnSpPr>
              <a:cxnSpLocks/>
            </p:cNvCxnSpPr>
            <p:nvPr/>
          </p:nvCxnSpPr>
          <p:spPr>
            <a:xfrm>
              <a:off x="4145308" y="4545237"/>
              <a:ext cx="0" cy="114304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2419CE4-94E8-33E5-9052-3A43DA93A8C3}"/>
                </a:ext>
              </a:extLst>
            </p:cNvPr>
            <p:cNvCxnSpPr>
              <a:cxnSpLocks/>
            </p:cNvCxnSpPr>
            <p:nvPr/>
          </p:nvCxnSpPr>
          <p:spPr>
            <a:xfrm>
              <a:off x="4926358" y="4188072"/>
              <a:ext cx="0" cy="185737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2300C85-7278-FBDA-3E54-99DA17963DC8}"/>
                </a:ext>
              </a:extLst>
            </p:cNvPr>
            <p:cNvCxnSpPr>
              <a:cxnSpLocks/>
            </p:cNvCxnSpPr>
            <p:nvPr/>
          </p:nvCxnSpPr>
          <p:spPr>
            <a:xfrm>
              <a:off x="5231158" y="4545237"/>
              <a:ext cx="0" cy="114304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D74C512-2BB9-5FE9-672D-D4FDCE362873}"/>
                </a:ext>
              </a:extLst>
            </p:cNvPr>
            <p:cNvCxnSpPr>
              <a:cxnSpLocks/>
            </p:cNvCxnSpPr>
            <p:nvPr/>
          </p:nvCxnSpPr>
          <p:spPr>
            <a:xfrm>
              <a:off x="4145308" y="5116760"/>
              <a:ext cx="781050" cy="0"/>
            </a:xfrm>
            <a:prstGeom prst="line">
              <a:avLst/>
            </a:prstGeom>
            <a:ln w="571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AE62D2F-0F83-BF42-B19C-FC2F737FD98F}"/>
                </a:ext>
              </a:extLst>
            </p:cNvPr>
            <p:cNvSpPr/>
            <p:nvPr/>
          </p:nvSpPr>
          <p:spPr>
            <a:xfrm>
              <a:off x="426590" y="3092671"/>
              <a:ext cx="1316036" cy="1316036"/>
            </a:xfrm>
            <a:prstGeom prst="ellipse">
              <a:avLst/>
            </a:prstGeom>
            <a:ln w="571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800" dirty="0">
                  <a:ln w="38100">
                    <a:solidFill>
                      <a:schemeClr val="tx1"/>
                    </a:solidFill>
                  </a:ln>
                </a:rPr>
                <a:t>A</a:t>
              </a:r>
              <a:endParaRPr lang="en-GB" sz="1100" dirty="0">
                <a:ln w="38100">
                  <a:solidFill>
                    <a:schemeClr val="tx1"/>
                  </a:solidFill>
                </a:ln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158D4C1-6E0D-76B0-12E8-6C573BEE1327}"/>
                </a:ext>
              </a:extLst>
            </p:cNvPr>
            <p:cNvCxnSpPr>
              <a:cxnSpLocks/>
            </p:cNvCxnSpPr>
            <p:nvPr/>
          </p:nvCxnSpPr>
          <p:spPr>
            <a:xfrm>
              <a:off x="1084608" y="4408707"/>
              <a:ext cx="0" cy="71911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0AAAD47-DB3A-6A64-948B-D7C849D95DA7}"/>
                </a:ext>
              </a:extLst>
            </p:cNvPr>
            <p:cNvSpPr txBox="1"/>
            <p:nvPr/>
          </p:nvSpPr>
          <p:spPr>
            <a:xfrm>
              <a:off x="3027709" y="5934671"/>
              <a:ext cx="3016251" cy="7877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3600" dirty="0">
                  <a:ln w="38100">
                    <a:solidFill>
                      <a:schemeClr val="tx1"/>
                    </a:solidFill>
                  </a:ln>
                </a:rPr>
                <a:t>V</a:t>
              </a:r>
              <a:endParaRPr lang="en-GB" sz="1100" dirty="0">
                <a:ln w="38100"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19" name="Rectangle: Rounded Corners 58">
            <a:extLst>
              <a:ext uri="{FF2B5EF4-FFF2-40B4-BE49-F238E27FC236}">
                <a16:creationId xmlns:a16="http://schemas.microsoft.com/office/drawing/2014/main" id="{49024AD4-FD7A-A66C-7CB0-43884DE4CC09}"/>
              </a:ext>
            </a:extLst>
          </p:cNvPr>
          <p:cNvSpPr/>
          <p:nvPr/>
        </p:nvSpPr>
        <p:spPr>
          <a:xfrm>
            <a:off x="0" y="0"/>
            <a:ext cx="12192000" cy="133003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back at our previous circuit</a:t>
            </a:r>
            <a:endParaRPr lang="en-GB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circuit diagram looks like this</a:t>
            </a:r>
          </a:p>
        </p:txBody>
      </p:sp>
    </p:spTree>
    <p:extLst>
      <p:ext uri="{BB962C8B-B14F-4D97-AF65-F5344CB8AC3E}">
        <p14:creationId xmlns:p14="http://schemas.microsoft.com/office/powerpoint/2010/main" val="2443589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9FF656CF-6446-28CB-F0FA-1C012814AF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95" y="3143323"/>
            <a:ext cx="1463350" cy="1330036"/>
          </a:xfrm>
          <a:prstGeom prst="rect">
            <a:avLst/>
          </a:prstGeom>
        </p:spPr>
      </p:pic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BD6DF932-E7C6-42D7-CFAE-DFED11A39A97}"/>
              </a:ext>
            </a:extLst>
          </p:cNvPr>
          <p:cNvSpPr/>
          <p:nvPr/>
        </p:nvSpPr>
        <p:spPr>
          <a:xfrm>
            <a:off x="0" y="0"/>
            <a:ext cx="12192000" cy="7069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practice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511500-1F82-F18F-7C1F-C5B119CED27E}"/>
              </a:ext>
            </a:extLst>
          </p:cNvPr>
          <p:cNvSpPr txBox="1"/>
          <p:nvPr/>
        </p:nvSpPr>
        <p:spPr>
          <a:xfrm>
            <a:off x="1764981" y="807595"/>
            <a:ext cx="166660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1. This electric kettle draws a current of </a:t>
            </a:r>
            <a:r>
              <a:rPr lang="en-GB" sz="1400" b="1" dirty="0"/>
              <a:t>10 A</a:t>
            </a:r>
            <a:r>
              <a:rPr lang="en-GB" sz="1400" dirty="0"/>
              <a:t> from the mains supply </a:t>
            </a:r>
            <a:r>
              <a:rPr lang="en-GB" sz="1400" b="1" dirty="0"/>
              <a:t>(230 V). </a:t>
            </a:r>
            <a:r>
              <a:rPr lang="en-GB" sz="1400" dirty="0"/>
              <a:t>Calculate the </a:t>
            </a:r>
            <a:r>
              <a:rPr lang="en-GB" sz="1400" b="1" dirty="0"/>
              <a:t>power </a:t>
            </a:r>
            <a:r>
              <a:rPr lang="en-GB" sz="1400" dirty="0"/>
              <a:t>of the kettle.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5A40F2-903C-6F37-429A-0AB26D1087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187" y="807595"/>
            <a:ext cx="1366767" cy="1655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AA2CAB-E1A0-FAA8-CE89-ACCCD758F354}"/>
              </a:ext>
            </a:extLst>
          </p:cNvPr>
          <p:cNvSpPr txBox="1"/>
          <p:nvPr/>
        </p:nvSpPr>
        <p:spPr>
          <a:xfrm>
            <a:off x="1761799" y="2792679"/>
            <a:ext cx="16666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2. Vapes contain a heating element which evaporates the fluid. If the element draws a current of </a:t>
            </a:r>
            <a:r>
              <a:rPr lang="en-GB" sz="1400" b="1" dirty="0"/>
              <a:t>10 A </a:t>
            </a:r>
            <a:r>
              <a:rPr lang="en-GB" sz="1400" dirty="0"/>
              <a:t>from a </a:t>
            </a:r>
            <a:r>
              <a:rPr lang="en-GB" sz="1400" b="1" dirty="0"/>
              <a:t>3 V </a:t>
            </a:r>
            <a:r>
              <a:rPr lang="en-GB" sz="1400" dirty="0"/>
              <a:t>battery, what is its </a:t>
            </a:r>
            <a:r>
              <a:rPr lang="en-GB" sz="1400" b="1" dirty="0"/>
              <a:t>power</a:t>
            </a:r>
            <a:r>
              <a:rPr lang="en-GB" sz="1400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1F1697-8D7E-0188-DBDE-6328AFAF7836}"/>
              </a:ext>
            </a:extLst>
          </p:cNvPr>
          <p:cNvSpPr txBox="1"/>
          <p:nvPr/>
        </p:nvSpPr>
        <p:spPr>
          <a:xfrm>
            <a:off x="1810091" y="5106876"/>
            <a:ext cx="166660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3. A </a:t>
            </a:r>
            <a:r>
              <a:rPr lang="en-GB" sz="1400" b="1" dirty="0"/>
              <a:t>1 kW (1000 W) </a:t>
            </a:r>
            <a:r>
              <a:rPr lang="en-GB" sz="1400" dirty="0"/>
              <a:t>electric space heater is connected to a </a:t>
            </a:r>
            <a:r>
              <a:rPr lang="en-GB" sz="1400" b="1" dirty="0"/>
              <a:t>230 V </a:t>
            </a:r>
            <a:r>
              <a:rPr lang="en-GB" sz="1400" dirty="0"/>
              <a:t>supply. What </a:t>
            </a:r>
            <a:r>
              <a:rPr lang="en-GB" sz="1400" b="1" dirty="0"/>
              <a:t>current</a:t>
            </a:r>
            <a:r>
              <a:rPr lang="en-GB" sz="1400" dirty="0"/>
              <a:t> would it draw from the supply?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2EB0A4-12BA-217E-5B1B-86CA16C518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452" y="5153822"/>
            <a:ext cx="1047750" cy="15338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F6389E-3EBC-23DA-9939-DD362DD775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9056" y="979995"/>
            <a:ext cx="865794" cy="14379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E346323-1354-47E7-3612-948270C79838}"/>
              </a:ext>
            </a:extLst>
          </p:cNvPr>
          <p:cNvSpPr txBox="1"/>
          <p:nvPr/>
        </p:nvSpPr>
        <p:spPr>
          <a:xfrm>
            <a:off x="6814850" y="922362"/>
            <a:ext cx="20063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4. This is a </a:t>
            </a:r>
            <a:r>
              <a:rPr lang="en-GB" sz="1400" b="1" dirty="0"/>
              <a:t>55 W </a:t>
            </a:r>
            <a:r>
              <a:rPr lang="en-GB" sz="1400" dirty="0"/>
              <a:t>car headlight lamp. The battery has a voltage of </a:t>
            </a:r>
            <a:r>
              <a:rPr lang="en-GB" sz="1400" b="1" dirty="0"/>
              <a:t>12 V</a:t>
            </a:r>
            <a:r>
              <a:rPr lang="en-GB" sz="1400" dirty="0"/>
              <a:t>. Calculate the </a:t>
            </a:r>
            <a:r>
              <a:rPr lang="en-GB" sz="1400" b="1" dirty="0"/>
              <a:t>current</a:t>
            </a:r>
            <a:r>
              <a:rPr lang="en-GB" sz="1400" dirty="0"/>
              <a:t> that the lamp draws from the battery.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55454A7-14B0-9250-3B98-E6FCC8C6D1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1426" y="2834982"/>
            <a:ext cx="1749128" cy="175432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C752A6D-105A-0914-3EA2-903AE90F55DE}"/>
              </a:ext>
            </a:extLst>
          </p:cNvPr>
          <p:cNvSpPr txBox="1"/>
          <p:nvPr/>
        </p:nvSpPr>
        <p:spPr>
          <a:xfrm>
            <a:off x="7183251" y="2892132"/>
            <a:ext cx="19524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5. This </a:t>
            </a:r>
            <a:r>
              <a:rPr lang="en-GB" sz="1400" b="1" dirty="0"/>
              <a:t>50 W </a:t>
            </a:r>
            <a:r>
              <a:rPr lang="en-GB" sz="1400" dirty="0"/>
              <a:t>lamp draws a current of</a:t>
            </a:r>
            <a:r>
              <a:rPr lang="en-GB" sz="1400" b="1" dirty="0"/>
              <a:t> 2.1 A</a:t>
            </a:r>
            <a:r>
              <a:rPr lang="en-GB" sz="1400" dirty="0"/>
              <a:t> from a battery</a:t>
            </a:r>
            <a:r>
              <a:rPr lang="en-GB" sz="1400" b="1" dirty="0"/>
              <a:t>. </a:t>
            </a:r>
            <a:r>
              <a:rPr lang="en-GB" sz="1400" dirty="0"/>
              <a:t>Calculate what the supply </a:t>
            </a:r>
            <a:r>
              <a:rPr lang="en-GB" sz="1400" b="1" dirty="0"/>
              <a:t>voltage </a:t>
            </a:r>
            <a:r>
              <a:rPr lang="en-GB" sz="1400" dirty="0"/>
              <a:t>must be.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544B312-FD0A-CBFD-18E8-0ED74ABFA6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4790" y="5025384"/>
            <a:ext cx="1754326" cy="175432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327C0CA-4638-71A0-8156-6E0D0C0FF302}"/>
              </a:ext>
            </a:extLst>
          </p:cNvPr>
          <p:cNvSpPr txBox="1"/>
          <p:nvPr/>
        </p:nvSpPr>
        <p:spPr>
          <a:xfrm>
            <a:off x="7240554" y="5025384"/>
            <a:ext cx="20251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6. This </a:t>
            </a:r>
            <a:r>
              <a:rPr lang="en-GB" sz="1400" b="1" dirty="0"/>
              <a:t>1.5 kW </a:t>
            </a:r>
            <a:r>
              <a:rPr lang="en-GB" sz="1400" dirty="0"/>
              <a:t>toaster is designed to be used outside the UK. The toaster draws a current of </a:t>
            </a:r>
            <a:r>
              <a:rPr lang="en-GB" sz="1400" b="1" dirty="0"/>
              <a:t>13.6 A</a:t>
            </a:r>
            <a:r>
              <a:rPr lang="en-GB" sz="1400" dirty="0"/>
              <a:t>. Calculate what the supply </a:t>
            </a:r>
            <a:r>
              <a:rPr lang="en-GB" sz="1400" b="1" dirty="0"/>
              <a:t>voltage</a:t>
            </a:r>
            <a:r>
              <a:rPr lang="en-GB" sz="1400" dirty="0"/>
              <a:t> must be.</a:t>
            </a:r>
          </a:p>
        </p:txBody>
      </p:sp>
    </p:spTree>
    <p:extLst>
      <p:ext uri="{BB962C8B-B14F-4D97-AF65-F5344CB8AC3E}">
        <p14:creationId xmlns:p14="http://schemas.microsoft.com/office/powerpoint/2010/main" val="2297995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5511500-1F82-F18F-7C1F-C5B119CED27E}"/>
                  </a:ext>
                </a:extLst>
              </p:cNvPr>
              <p:cNvSpPr txBox="1"/>
              <p:nvPr/>
            </p:nvSpPr>
            <p:spPr>
              <a:xfrm>
                <a:off x="426347" y="950725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5511500-1F82-F18F-7C1F-C5B119CED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47" y="950725"/>
                <a:ext cx="233172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4BDC9-F62F-6F39-0A2D-D248363F8922}"/>
                  </a:ext>
                </a:extLst>
              </p:cNvPr>
              <p:cNvSpPr txBox="1"/>
              <p:nvPr/>
            </p:nvSpPr>
            <p:spPr>
              <a:xfrm>
                <a:off x="423165" y="1320057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=10 ×230</m:t>
                      </m:r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4BDC9-F62F-6F39-0A2D-D248363F89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65" y="1320057"/>
                <a:ext cx="233172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3E1349-E476-269E-9823-C136EF5329BE}"/>
                  </a:ext>
                </a:extLst>
              </p:cNvPr>
              <p:cNvSpPr txBox="1"/>
              <p:nvPr/>
            </p:nvSpPr>
            <p:spPr>
              <a:xfrm>
                <a:off x="423165" y="1698926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𝟐𝟑𝟎𝟎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𝑾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3E1349-E476-269E-9823-C136EF532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65" y="1698926"/>
                <a:ext cx="233172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6F10155-A6D1-7709-B481-661E8B5561C6}"/>
                  </a:ext>
                </a:extLst>
              </p:cNvPr>
              <p:cNvSpPr txBox="1"/>
              <p:nvPr/>
            </p:nvSpPr>
            <p:spPr>
              <a:xfrm>
                <a:off x="423165" y="2077795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𝒌𝑾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6F10155-A6D1-7709-B481-661E8B556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65" y="2077795"/>
                <a:ext cx="233172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492D5A6-0625-4D0E-C2EF-E1581E62437D}"/>
                  </a:ext>
                </a:extLst>
              </p:cNvPr>
              <p:cNvSpPr txBox="1"/>
              <p:nvPr/>
            </p:nvSpPr>
            <p:spPr>
              <a:xfrm>
                <a:off x="423165" y="4874348"/>
                <a:ext cx="2331720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492D5A6-0625-4D0E-C2EF-E1581E624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65" y="4874348"/>
                <a:ext cx="2331720" cy="6090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5F2A4F-348C-DE7F-F552-834FA6E69958}"/>
                  </a:ext>
                </a:extLst>
              </p:cNvPr>
              <p:cNvSpPr txBox="1"/>
              <p:nvPr/>
            </p:nvSpPr>
            <p:spPr>
              <a:xfrm>
                <a:off x="393087" y="3513025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=10 ×3</m:t>
                      </m:r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5F2A4F-348C-DE7F-F552-834FA6E69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87" y="3513025"/>
                <a:ext cx="233172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BF7615C-C8C1-F7A5-0155-301688EEABBF}"/>
                  </a:ext>
                </a:extLst>
              </p:cNvPr>
              <p:cNvSpPr txBox="1"/>
              <p:nvPr/>
            </p:nvSpPr>
            <p:spPr>
              <a:xfrm>
                <a:off x="393087" y="3891894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𝑾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BF7615C-C8C1-F7A5-0155-301688EEA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87" y="3891894"/>
                <a:ext cx="233172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5BCBED-86AC-9CAE-1934-67BAD283528D}"/>
                  </a:ext>
                </a:extLst>
              </p:cNvPr>
              <p:cNvSpPr txBox="1"/>
              <p:nvPr/>
            </p:nvSpPr>
            <p:spPr>
              <a:xfrm>
                <a:off x="423165" y="3148285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5BCBED-86AC-9CAE-1934-67BAD2835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65" y="3148285"/>
                <a:ext cx="233172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8879ED-6357-931F-703B-0D0696DAFDE0}"/>
                  </a:ext>
                </a:extLst>
              </p:cNvPr>
              <p:cNvSpPr txBox="1"/>
              <p:nvPr/>
            </p:nvSpPr>
            <p:spPr>
              <a:xfrm>
                <a:off x="423165" y="5534213"/>
                <a:ext cx="2331720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230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8879ED-6357-931F-703B-0D0696DAF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65" y="5534213"/>
                <a:ext cx="2331720" cy="6090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F8A9FF-9CA6-49B9-DE04-D8D16757F05E}"/>
                  </a:ext>
                </a:extLst>
              </p:cNvPr>
              <p:cNvSpPr txBox="1"/>
              <p:nvPr/>
            </p:nvSpPr>
            <p:spPr>
              <a:xfrm>
                <a:off x="423165" y="6251819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F8A9FF-9CA6-49B9-DE04-D8D16757F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65" y="6251819"/>
                <a:ext cx="233172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E298658-70D2-9293-CD4E-A96D6EE7D506}"/>
                  </a:ext>
                </a:extLst>
              </p:cNvPr>
              <p:cNvSpPr txBox="1"/>
              <p:nvPr/>
            </p:nvSpPr>
            <p:spPr>
              <a:xfrm>
                <a:off x="6257937" y="950725"/>
                <a:ext cx="2331720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E298658-70D2-9293-CD4E-A96D6EE7D5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937" y="950725"/>
                <a:ext cx="2331720" cy="6090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F62FEB9-A44D-EDF1-3A81-4B9934D7B9D6}"/>
                  </a:ext>
                </a:extLst>
              </p:cNvPr>
              <p:cNvSpPr txBox="1"/>
              <p:nvPr/>
            </p:nvSpPr>
            <p:spPr>
              <a:xfrm>
                <a:off x="6257937" y="1610590"/>
                <a:ext cx="2331720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55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F62FEB9-A44D-EDF1-3A81-4B9934D7B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937" y="1610590"/>
                <a:ext cx="2331720" cy="6365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9BD831E-D2C2-9210-FB7C-8C00F0BFDB56}"/>
                  </a:ext>
                </a:extLst>
              </p:cNvPr>
              <p:cNvSpPr txBox="1"/>
              <p:nvPr/>
            </p:nvSpPr>
            <p:spPr>
              <a:xfrm>
                <a:off x="6257937" y="2328196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9BD831E-D2C2-9210-FB7C-8C00F0BFD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937" y="2328196"/>
                <a:ext cx="2331720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FD48FA7-0E7C-9E11-4871-6F98129668FD}"/>
                  </a:ext>
                </a:extLst>
              </p:cNvPr>
              <p:cNvSpPr txBox="1"/>
              <p:nvPr/>
            </p:nvSpPr>
            <p:spPr>
              <a:xfrm>
                <a:off x="6212453" y="2895674"/>
                <a:ext cx="2331720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FD48FA7-0E7C-9E11-4871-6F98129668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453" y="2895674"/>
                <a:ext cx="2331720" cy="6090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9318423-E30F-3885-4A91-8ED9390D08F8}"/>
                  </a:ext>
                </a:extLst>
              </p:cNvPr>
              <p:cNvSpPr txBox="1"/>
              <p:nvPr/>
            </p:nvSpPr>
            <p:spPr>
              <a:xfrm>
                <a:off x="6212453" y="3555539"/>
                <a:ext cx="2331720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2.1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9318423-E30F-3885-4A91-8ED9390D0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453" y="3555539"/>
                <a:ext cx="2331720" cy="63658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40B0DC8-39EA-5FCE-74A6-DCC81814B624}"/>
                  </a:ext>
                </a:extLst>
              </p:cNvPr>
              <p:cNvSpPr txBox="1"/>
              <p:nvPr/>
            </p:nvSpPr>
            <p:spPr>
              <a:xfrm>
                <a:off x="6212453" y="4273145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40B0DC8-39EA-5FCE-74A6-DCC81814B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453" y="4273145"/>
                <a:ext cx="2331720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FDC8C41-03A0-CD2C-C036-944E52B0B46A}"/>
                  </a:ext>
                </a:extLst>
              </p:cNvPr>
              <p:cNvSpPr txBox="1"/>
              <p:nvPr/>
            </p:nvSpPr>
            <p:spPr>
              <a:xfrm>
                <a:off x="6212453" y="5058801"/>
                <a:ext cx="2331720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FDC8C41-03A0-CD2C-C036-944E52B0B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453" y="5058801"/>
                <a:ext cx="2331720" cy="6090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9A59BEF-B2FB-4395-FBA4-6DE67122A142}"/>
                  </a:ext>
                </a:extLst>
              </p:cNvPr>
              <p:cNvSpPr txBox="1"/>
              <p:nvPr/>
            </p:nvSpPr>
            <p:spPr>
              <a:xfrm>
                <a:off x="6212453" y="5718666"/>
                <a:ext cx="2331720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1500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13.6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9A59BEF-B2FB-4395-FBA4-6DE67122A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453" y="5718666"/>
                <a:ext cx="2331720" cy="63658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0A1541E-4754-393F-8EBE-40AAF3697D36}"/>
                  </a:ext>
                </a:extLst>
              </p:cNvPr>
              <p:cNvSpPr txBox="1"/>
              <p:nvPr/>
            </p:nvSpPr>
            <p:spPr>
              <a:xfrm>
                <a:off x="6212453" y="6436272"/>
                <a:ext cx="2331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𝟏𝟏𝟎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0A1541E-4754-393F-8EBE-40AAF3697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453" y="6436272"/>
                <a:ext cx="2331720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: Rounded Corners 58">
            <a:extLst>
              <a:ext uri="{FF2B5EF4-FFF2-40B4-BE49-F238E27FC236}">
                <a16:creationId xmlns:a16="http://schemas.microsoft.com/office/drawing/2014/main" id="{BD6DF932-E7C6-42D7-CFAE-DFED11A39A97}"/>
              </a:ext>
            </a:extLst>
          </p:cNvPr>
          <p:cNvSpPr/>
          <p:nvPr/>
        </p:nvSpPr>
        <p:spPr>
          <a:xfrm>
            <a:off x="0" y="0"/>
            <a:ext cx="12192000" cy="7069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practice - Answers</a:t>
            </a:r>
          </a:p>
        </p:txBody>
      </p:sp>
    </p:spTree>
    <p:extLst>
      <p:ext uri="{BB962C8B-B14F-4D97-AF65-F5344CB8AC3E}">
        <p14:creationId xmlns:p14="http://schemas.microsoft.com/office/powerpoint/2010/main" val="410875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orange and white cones&#10;&#10;Description automatically generated">
            <a:extLst>
              <a:ext uri="{FF2B5EF4-FFF2-40B4-BE49-F238E27FC236}">
                <a16:creationId xmlns:a16="http://schemas.microsoft.com/office/drawing/2014/main" id="{8A87852A-4711-49C0-4797-7C79BCA7D7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196" r="4227" b="28577"/>
          <a:stretch/>
        </p:blipFill>
        <p:spPr>
          <a:xfrm>
            <a:off x="117231" y="2704430"/>
            <a:ext cx="11183931" cy="2643380"/>
          </a:xfrm>
          <a:prstGeom prst="rect">
            <a:avLst/>
          </a:prstGeom>
        </p:spPr>
      </p:pic>
      <p:sp>
        <p:nvSpPr>
          <p:cNvPr id="4" name="Rectangle: Rounded Corners 58">
            <a:extLst>
              <a:ext uri="{FF2B5EF4-FFF2-40B4-BE49-F238E27FC236}">
                <a16:creationId xmlns:a16="http://schemas.microsoft.com/office/drawing/2014/main" id="{2B46F299-3FC8-C401-8A25-D53215D7EEBD}"/>
              </a:ext>
            </a:extLst>
          </p:cNvPr>
          <p:cNvSpPr/>
          <p:nvPr/>
        </p:nvSpPr>
        <p:spPr>
          <a:xfrm>
            <a:off x="0" y="0"/>
            <a:ext cx="12192000" cy="8399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effect</a:t>
            </a:r>
          </a:p>
        </p:txBody>
      </p:sp>
    </p:spTree>
    <p:extLst>
      <p:ext uri="{BB962C8B-B14F-4D97-AF65-F5344CB8AC3E}">
        <p14:creationId xmlns:p14="http://schemas.microsoft.com/office/powerpoint/2010/main" val="3019426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82FD601FAFC4408338A428DABAFFE2" ma:contentTypeVersion="4" ma:contentTypeDescription="Create a new document." ma:contentTypeScope="" ma:versionID="0d8925bf259c9cccead16b3a36f6ab63">
  <xsd:schema xmlns:xsd="http://www.w3.org/2001/XMLSchema" xmlns:xs="http://www.w3.org/2001/XMLSchema" xmlns:p="http://schemas.microsoft.com/office/2006/metadata/properties" xmlns:ns3="adca7ca3-52d7-4ece-b2b4-12fde240bb2b" targetNamespace="http://schemas.microsoft.com/office/2006/metadata/properties" ma:root="true" ma:fieldsID="f3509eed14f95cb8ad3f94bc37231fdd" ns3:_="">
    <xsd:import namespace="adca7ca3-52d7-4ece-b2b4-12fde240bb2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ca7ca3-52d7-4ece-b2b4-12fde240b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E76D28-5176-436A-ABB4-3E448F2DCD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ca7ca3-52d7-4ece-b2b4-12fde240bb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053A33-A502-49BD-8D72-F6BC8A0378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D65BF8-D6A9-45F0-949D-8793225404AF}">
  <ds:schemaRefs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adca7ca3-52d7-4ece-b2b4-12fde240bb2b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864</Words>
  <Application>Microsoft Office PowerPoint</Application>
  <PresentationFormat>Widescreen</PresentationFormat>
  <Paragraphs>180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Clarvis (Student)</dc:creator>
  <cp:lastModifiedBy>Edward Clarvis (Student)</cp:lastModifiedBy>
  <cp:revision>27</cp:revision>
  <cp:lastPrinted>2024-02-02T11:15:39Z</cp:lastPrinted>
  <dcterms:created xsi:type="dcterms:W3CDTF">2024-01-29T11:06:40Z</dcterms:created>
  <dcterms:modified xsi:type="dcterms:W3CDTF">2024-02-04T14:13:01Z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0x010100EE82FD601FAFC4408338A428DABAFFE2</vt:lpwstr>
  </property>
</Properties>
</file>